
<file path=[Content_Types].xml><?xml version="1.0" encoding="utf-8"?>
<Types xmlns="http://schemas.openxmlformats.org/package/2006/content-types">
  <Default Extension="xml" ContentType="application/xml"/>
  <Default Extension="jpeg" ContentType="image/jpeg"/>
  <Default Extension="jpg" ContentType="image/jpeg"/>
  <Default Extension="mp4" ContentType="video/mp4"/>
  <Default Extension="rels" ContentType="application/vnd.openxmlformats-package.relationships+xml"/>
  <Default Extension="gif" ContentType="image/gif"/>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3" r:id="rId1"/>
  </p:sldMasterIdLst>
  <p:notesMasterIdLst>
    <p:notesMasterId r:id="rId42"/>
  </p:notesMasterIdLst>
  <p:sldIdLst>
    <p:sldId id="359" r:id="rId2"/>
    <p:sldId id="374" r:id="rId3"/>
    <p:sldId id="375" r:id="rId4"/>
    <p:sldId id="373" r:id="rId5"/>
    <p:sldId id="377" r:id="rId6"/>
    <p:sldId id="378" r:id="rId7"/>
    <p:sldId id="379" r:id="rId8"/>
    <p:sldId id="380" r:id="rId9"/>
    <p:sldId id="388" r:id="rId10"/>
    <p:sldId id="389" r:id="rId11"/>
    <p:sldId id="391" r:id="rId12"/>
    <p:sldId id="390" r:id="rId13"/>
    <p:sldId id="392" r:id="rId14"/>
    <p:sldId id="383" r:id="rId15"/>
    <p:sldId id="386" r:id="rId16"/>
    <p:sldId id="395" r:id="rId17"/>
    <p:sldId id="405" r:id="rId18"/>
    <p:sldId id="406" r:id="rId19"/>
    <p:sldId id="407" r:id="rId20"/>
    <p:sldId id="408" r:id="rId21"/>
    <p:sldId id="409" r:id="rId22"/>
    <p:sldId id="397" r:id="rId23"/>
    <p:sldId id="387" r:id="rId24"/>
    <p:sldId id="400" r:id="rId25"/>
    <p:sldId id="412" r:id="rId26"/>
    <p:sldId id="411" r:id="rId27"/>
    <p:sldId id="410" r:id="rId28"/>
    <p:sldId id="403" r:id="rId29"/>
    <p:sldId id="363" r:id="rId30"/>
    <p:sldId id="401" r:id="rId31"/>
    <p:sldId id="413" r:id="rId32"/>
    <p:sldId id="415" r:id="rId33"/>
    <p:sldId id="414" r:id="rId34"/>
    <p:sldId id="416" r:id="rId35"/>
    <p:sldId id="404" r:id="rId36"/>
    <p:sldId id="384" r:id="rId37"/>
    <p:sldId id="394" r:id="rId38"/>
    <p:sldId id="417" r:id="rId39"/>
    <p:sldId id="402" r:id="rId40"/>
    <p:sldId id="371"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06EA5"/>
    <a:srgbClr val="00184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0105"/>
    <p:restoredTop sz="69005"/>
  </p:normalViewPr>
  <p:slideViewPr>
    <p:cSldViewPr snapToGrid="0" snapToObjects="1">
      <p:cViewPr>
        <p:scale>
          <a:sx n="66" d="100"/>
          <a:sy n="66" d="100"/>
        </p:scale>
        <p:origin x="1408" y="320"/>
      </p:cViewPr>
      <p:guideLst/>
    </p:cSldViewPr>
  </p:slideViewPr>
  <p:outlineViewPr>
    <p:cViewPr>
      <p:scale>
        <a:sx n="33" d="100"/>
        <a:sy n="33" d="100"/>
      </p:scale>
      <p:origin x="0" y="0"/>
    </p:cViewPr>
  </p:outlineViewPr>
  <p:notesTextViewPr>
    <p:cViewPr>
      <p:scale>
        <a:sx n="125" d="100"/>
        <a:sy n="125" d="100"/>
      </p:scale>
      <p:origin x="0" y="0"/>
    </p:cViewPr>
  </p:notesText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notesMaster" Target="notesMasters/notesMaster1.xml"/><Relationship Id="rId43" Type="http://schemas.openxmlformats.org/officeDocument/2006/relationships/presProps" Target="presProps.xml"/><Relationship Id="rId44" Type="http://schemas.openxmlformats.org/officeDocument/2006/relationships/viewProps" Target="viewProps.xml"/><Relationship Id="rId45"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CD802B0-5376-5F47-8041-518880CE8421}" type="datetimeFigureOut">
              <a:rPr lang="en-US" smtClean="0"/>
              <a:t>9/14/16</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D5984C4-F11A-1543-9F4C-C2CEF3F8F86E}" type="slidenum">
              <a:rPr lang="en-US" smtClean="0"/>
              <a:t>‹#›</a:t>
            </a:fld>
            <a:endParaRPr lang="en-US" dirty="0"/>
          </a:p>
        </p:txBody>
      </p:sp>
    </p:spTree>
    <p:extLst>
      <p:ext uri="{BB962C8B-B14F-4D97-AF65-F5344CB8AC3E}">
        <p14:creationId xmlns:p14="http://schemas.microsoft.com/office/powerpoint/2010/main" val="5194286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By show of hands, </a:t>
            </a:r>
          </a:p>
          <a:p>
            <a:pPr marL="228600" indent="-228600">
              <a:buFont typeface="+mj-lt"/>
              <a:buAutoNum type="arabicPeriod"/>
            </a:pPr>
            <a:r>
              <a:rPr lang="en-US" dirty="0" smtClean="0"/>
              <a:t>How many people here have worked in Government?</a:t>
            </a:r>
          </a:p>
          <a:p>
            <a:pPr marL="228600" indent="-228600">
              <a:buFont typeface="+mj-lt"/>
              <a:buAutoNum type="arabicPeriod"/>
            </a:pPr>
            <a:r>
              <a:rPr lang="en-US" dirty="0" smtClean="0"/>
              <a:t>How</a:t>
            </a:r>
            <a:r>
              <a:rPr lang="en-US" baseline="0" dirty="0" smtClean="0"/>
              <a:t> many people think that there is a technical difference between delivering APIs in Government vs the Private Sector?</a:t>
            </a:r>
          </a:p>
          <a:p>
            <a:endParaRPr lang="en-US" baseline="0" dirty="0" smtClean="0"/>
          </a:p>
          <a:p>
            <a:r>
              <a:rPr lang="en-US" dirty="0" smtClean="0"/>
              <a:t>My mission</a:t>
            </a:r>
            <a:r>
              <a:rPr lang="en-US" baseline="0" dirty="0" smtClean="0"/>
              <a:t> here today to shed some light on the process. </a:t>
            </a:r>
          </a:p>
          <a:p>
            <a:endParaRPr lang="en-US" baseline="0" dirty="0" smtClean="0"/>
          </a:p>
          <a:p>
            <a:r>
              <a:rPr lang="en-US" baseline="0" dirty="0" smtClean="0"/>
              <a:t>If there is anything that you need to remember from this talk, it is that there are more similarities than differences. </a:t>
            </a: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1</a:t>
            </a:fld>
            <a:endParaRPr lang="en-US" dirty="0"/>
          </a:p>
        </p:txBody>
      </p:sp>
    </p:spTree>
    <p:extLst>
      <p:ext uri="{BB962C8B-B14F-4D97-AF65-F5344CB8AC3E}">
        <p14:creationId xmlns:p14="http://schemas.microsoft.com/office/powerpoint/2010/main" val="19596496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a:t>
            </a:r>
            <a:r>
              <a:rPr lang="en-US" baseline="0" dirty="0" smtClean="0"/>
              <a:t> May 9th</a:t>
            </a:r>
            <a:r>
              <a:rPr lang="en-US" dirty="0" smtClean="0"/>
              <a:t> 2013, the President created</a:t>
            </a:r>
            <a:r>
              <a:rPr lang="en-US" baseline="0" dirty="0" smtClean="0"/>
              <a:t> an Executive Order that stated that data produced by the US government should be machine-readable and open by default.</a:t>
            </a:r>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Executive Order -- Making Open and Machine Readable the New Default for Government Information</a:t>
            </a:r>
          </a:p>
          <a:p>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10</a:t>
            </a:fld>
            <a:endParaRPr lang="en-US" dirty="0"/>
          </a:p>
        </p:txBody>
      </p:sp>
    </p:spTree>
    <p:extLst>
      <p:ext uri="{BB962C8B-B14F-4D97-AF65-F5344CB8AC3E}">
        <p14:creationId xmlns:p14="http://schemas.microsoft.com/office/powerpoint/2010/main" val="19854467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Data.gov</a:t>
            </a:r>
            <a:r>
              <a:rPr lang="en-US" dirty="0" smtClean="0"/>
              <a:t>,</a:t>
            </a:r>
            <a:r>
              <a:rPr lang="en-US" baseline="0" dirty="0" smtClean="0"/>
              <a:t> which was launched in May 2009, was used as the vehicle or mechanism to fuel compliance to M-13-13 and offer a wealth of new data sets and APIs to the community. </a:t>
            </a: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11</a:t>
            </a:fld>
            <a:endParaRPr lang="en-US" dirty="0"/>
          </a:p>
        </p:txBody>
      </p:sp>
    </p:spTree>
    <p:extLst>
      <p:ext uri="{BB962C8B-B14F-4D97-AF65-F5344CB8AC3E}">
        <p14:creationId xmlns:p14="http://schemas.microsoft.com/office/powerpoint/2010/main" val="18898192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Additionally, the Administration has just released</a:t>
            </a:r>
            <a:r>
              <a:rPr lang="en-US" baseline="0" dirty="0" smtClean="0"/>
              <a:t> the initial guidelines on Federal Source Code. </a:t>
            </a: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12</a:t>
            </a:fld>
            <a:endParaRPr lang="en-US" dirty="0"/>
          </a:p>
        </p:txBody>
      </p:sp>
    </p:spTree>
    <p:extLst>
      <p:ext uri="{BB962C8B-B14F-4D97-AF65-F5344CB8AC3E}">
        <p14:creationId xmlns:p14="http://schemas.microsoft.com/office/powerpoint/2010/main" val="13554244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a:t>
            </a:r>
            <a:r>
              <a:rPr lang="en-US" baseline="0" dirty="0" smtClean="0"/>
              <a:t> throw into the mix, an amazing set of agile and user-centered startup-like organizations within government working on accelerating the development of data products and services, and you see why there has been a steady stream of Social Good APIs coming from the Federal government over the last few years.</a:t>
            </a: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13</a:t>
            </a:fld>
            <a:endParaRPr lang="en-US" dirty="0"/>
          </a:p>
        </p:txBody>
      </p:sp>
    </p:spTree>
    <p:extLst>
      <p:ext uri="{BB962C8B-B14F-4D97-AF65-F5344CB8AC3E}">
        <p14:creationId xmlns:p14="http://schemas.microsoft.com/office/powerpoint/2010/main" val="6272743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a:t>
            </a:r>
            <a:r>
              <a:rPr lang="en-US" baseline="0" dirty="0" smtClean="0"/>
              <a:t> look at three APIs, focused on solving social problems, that my teams and I have developed and deployed within the last 15 months.</a:t>
            </a: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14</a:t>
            </a:fld>
            <a:endParaRPr lang="en-US" dirty="0"/>
          </a:p>
        </p:txBody>
      </p:sp>
    </p:spTree>
    <p:extLst>
      <p:ext uri="{BB962C8B-B14F-4D97-AF65-F5344CB8AC3E}">
        <p14:creationId xmlns:p14="http://schemas.microsoft.com/office/powerpoint/2010/main" val="19539352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first is Sweat and Toil. The API details are in the top URL.</a:t>
            </a:r>
            <a:r>
              <a:rPr lang="en-US" baseline="0" dirty="0" smtClean="0"/>
              <a:t> The API fuels both Android and iPhone apps with the same name. The other two URLS contain the code. If you have feedback and or want to collaborate, please let us know.</a:t>
            </a:r>
          </a:p>
          <a:p>
            <a:endParaRPr lang="en-US" baseline="0" dirty="0" smtClean="0"/>
          </a:p>
          <a:p>
            <a:r>
              <a:rPr lang="en-US" baseline="0" dirty="0" smtClean="0"/>
              <a:t>The data itself is the information produced by the Bureau of International Labor Affairs (ILAB) on the countries that produce goods and products that use child and or forced labor. </a:t>
            </a:r>
          </a:p>
          <a:p>
            <a:endParaRPr lang="en-US" baseline="0" dirty="0" smtClean="0"/>
          </a:p>
          <a:p>
            <a:r>
              <a:rPr lang="en-US" dirty="0" smtClean="0"/>
              <a:t>ILAB’s mission is to use all available international channels to </a:t>
            </a:r>
            <a:r>
              <a:rPr lang="en-US" dirty="0" smtClean="0"/>
              <a:t>1) improve </a:t>
            </a:r>
            <a:r>
              <a:rPr lang="en-US" dirty="0" smtClean="0"/>
              <a:t>working conditions, </a:t>
            </a:r>
            <a:r>
              <a:rPr lang="en-US" dirty="0" smtClean="0"/>
              <a:t>2) raise </a:t>
            </a:r>
            <a:r>
              <a:rPr lang="en-US" dirty="0" smtClean="0"/>
              <a:t>living standards, </a:t>
            </a:r>
            <a:r>
              <a:rPr lang="en-US" dirty="0" smtClean="0"/>
              <a:t>3) protect </a:t>
            </a:r>
            <a:r>
              <a:rPr lang="en-US" dirty="0" smtClean="0"/>
              <a:t>workers' ability to exercise their rights, and </a:t>
            </a:r>
            <a:r>
              <a:rPr lang="en-US" dirty="0" smtClean="0"/>
              <a:t>4) address </a:t>
            </a:r>
            <a:r>
              <a:rPr lang="en-US" dirty="0" smtClean="0"/>
              <a:t>the workplace exploitation of children and other vulnerable populations.</a:t>
            </a:r>
            <a:endParaRPr lang="en-US" baseline="0" dirty="0" smtClean="0"/>
          </a:p>
        </p:txBody>
      </p:sp>
      <p:sp>
        <p:nvSpPr>
          <p:cNvPr id="4" name="Slide Number Placeholder 3"/>
          <p:cNvSpPr>
            <a:spLocks noGrp="1"/>
          </p:cNvSpPr>
          <p:nvPr>
            <p:ph type="sldNum" sz="quarter" idx="10"/>
          </p:nvPr>
        </p:nvSpPr>
        <p:spPr/>
        <p:txBody>
          <a:bodyPr/>
          <a:lstStyle/>
          <a:p>
            <a:fld id="{1D5984C4-F11A-1543-9F4C-C2CEF3F8F86E}" type="slidenum">
              <a:rPr lang="en-US" smtClean="0"/>
              <a:t>15</a:t>
            </a:fld>
            <a:endParaRPr lang="en-US" dirty="0"/>
          </a:p>
        </p:txBody>
      </p:sp>
    </p:spTree>
    <p:extLst>
      <p:ext uri="{BB962C8B-B14F-4D97-AF65-F5344CB8AC3E}">
        <p14:creationId xmlns:p14="http://schemas.microsoft.com/office/powerpoint/2010/main" val="8763696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dirty="0" smtClean="0"/>
              <a:t>Every year, ILAB has a congressional mandate to produce three reports on </a:t>
            </a:r>
            <a:r>
              <a:rPr lang="en-US" dirty="0" smtClean="0"/>
              <a:t>international child labor and forced labor.</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Typically, the</a:t>
            </a:r>
            <a:r>
              <a:rPr lang="en-US" baseline="0" dirty="0" smtClean="0"/>
              <a:t> ILAB team</a:t>
            </a:r>
            <a:r>
              <a:rPr lang="en-US" dirty="0" smtClean="0"/>
              <a:t> spends</a:t>
            </a:r>
            <a:r>
              <a:rPr lang="en-US" baseline="0" dirty="0" smtClean="0"/>
              <a:t> nine months collecting information on all the countries in the world (except the US) to create over 1,000 pages of information that they then hand out in thick books; offering a PDF version on their website for increased accessibility.</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Our idea was simple – liberate the data, make it available to the entire dev community and see what new and interesting things are done.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p:txBody>
      </p:sp>
      <p:sp>
        <p:nvSpPr>
          <p:cNvPr id="4" name="Slide Number Placeholder 3"/>
          <p:cNvSpPr>
            <a:spLocks noGrp="1"/>
          </p:cNvSpPr>
          <p:nvPr>
            <p:ph type="sldNum" sz="quarter" idx="10"/>
          </p:nvPr>
        </p:nvSpPr>
        <p:spPr/>
        <p:txBody>
          <a:bodyPr/>
          <a:lstStyle/>
          <a:p>
            <a:fld id="{1D5984C4-F11A-1543-9F4C-C2CEF3F8F86E}" type="slidenum">
              <a:rPr lang="en-US" smtClean="0"/>
              <a:t>16</a:t>
            </a:fld>
            <a:endParaRPr lang="en-US" dirty="0"/>
          </a:p>
        </p:txBody>
      </p:sp>
    </p:spTree>
    <p:extLst>
      <p:ext uri="{BB962C8B-B14F-4D97-AF65-F5344CB8AC3E}">
        <p14:creationId xmlns:p14="http://schemas.microsoft.com/office/powerpoint/2010/main" val="17332658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US" dirty="0" smtClean="0"/>
              <a:t>The first step in making any API stick within</a:t>
            </a:r>
            <a:r>
              <a:rPr lang="en-US" baseline="0" dirty="0" smtClean="0"/>
              <a:t> the Department was getting the buy-in from the Department’s leadership. </a:t>
            </a:r>
          </a:p>
          <a:p>
            <a:pPr marL="0" indent="0">
              <a:buFont typeface="+mj-lt"/>
              <a:buNone/>
            </a:pPr>
            <a:endParaRPr lang="en-US" baseline="0" dirty="0" smtClean="0"/>
          </a:p>
          <a:p>
            <a:pPr marL="0" indent="0">
              <a:buFont typeface="+mj-lt"/>
              <a:buNone/>
            </a:pPr>
            <a:r>
              <a:rPr lang="en-US" dirty="0" smtClean="0"/>
              <a:t>Carol Pier – the head of ILAB and Chris Lu and Tom Perez</a:t>
            </a:r>
            <a:r>
              <a:rPr lang="en-US" baseline="0" dirty="0" smtClean="0"/>
              <a:t> – the leaders of the Department of Labor. </a:t>
            </a:r>
          </a:p>
          <a:p>
            <a:pPr marL="0" indent="0">
              <a:buFont typeface="+mj-lt"/>
              <a:buNone/>
            </a:pPr>
            <a:endParaRPr lang="en-US" sz="1200" baseline="0" dirty="0" smtClean="0"/>
          </a:p>
          <a:p>
            <a:pPr marL="0" indent="0">
              <a:buFont typeface="+mj-lt"/>
              <a:buNone/>
            </a:pPr>
            <a:r>
              <a:rPr lang="en-US" sz="1200" baseline="0" dirty="0" smtClean="0"/>
              <a:t>Without their support, getting the necessary assistance from the different units within the Department would have been impossible and we would have spent years in discussion on a plan of action.</a:t>
            </a:r>
            <a:endParaRPr lang="en-US" sz="1200" dirty="0"/>
          </a:p>
        </p:txBody>
      </p:sp>
      <p:sp>
        <p:nvSpPr>
          <p:cNvPr id="4" name="Slide Number Placeholder 3"/>
          <p:cNvSpPr>
            <a:spLocks noGrp="1"/>
          </p:cNvSpPr>
          <p:nvPr>
            <p:ph type="sldNum" sz="quarter" idx="10"/>
          </p:nvPr>
        </p:nvSpPr>
        <p:spPr/>
        <p:txBody>
          <a:bodyPr/>
          <a:lstStyle/>
          <a:p>
            <a:fld id="{1D5984C4-F11A-1543-9F4C-C2CEF3F8F86E}" type="slidenum">
              <a:rPr lang="en-US" smtClean="0"/>
              <a:t>17</a:t>
            </a:fld>
            <a:endParaRPr lang="en-US" dirty="0"/>
          </a:p>
        </p:txBody>
      </p:sp>
    </p:spTree>
    <p:extLst>
      <p:ext uri="{BB962C8B-B14F-4D97-AF65-F5344CB8AC3E}">
        <p14:creationId xmlns:p14="http://schemas.microsoft.com/office/powerpoint/2010/main" val="5383900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US" sz="1200" dirty="0" smtClean="0"/>
              <a:t>The second step</a:t>
            </a:r>
            <a:r>
              <a:rPr lang="en-US" sz="1200" baseline="0" dirty="0" smtClean="0"/>
              <a:t> was sitting with ILAB Program team (Tina Faulkner, </a:t>
            </a:r>
            <a:r>
              <a:rPr lang="en-US" sz="1200" baseline="0" dirty="0" err="1" smtClean="0"/>
              <a:t>Charita</a:t>
            </a:r>
            <a:r>
              <a:rPr lang="en-US" sz="1200" baseline="0" dirty="0" smtClean="0"/>
              <a:t> Castro, Chandra </a:t>
            </a:r>
            <a:r>
              <a:rPr lang="en-US" sz="1200" baseline="0" dirty="0" err="1" smtClean="0"/>
              <a:t>Ulca</a:t>
            </a:r>
            <a:r>
              <a:rPr lang="en-US" sz="1200" baseline="0" dirty="0" smtClean="0"/>
              <a:t>) and going through the process they use to create their thousand page deliverable.</a:t>
            </a:r>
          </a:p>
          <a:p>
            <a:pPr marL="0" indent="0">
              <a:buFont typeface="+mj-lt"/>
              <a:buNone/>
            </a:pPr>
            <a:endParaRPr lang="en-US" sz="1200" baseline="0" dirty="0" smtClean="0"/>
          </a:p>
          <a:p>
            <a:pPr marL="0" indent="0">
              <a:buFont typeface="+mj-lt"/>
              <a:buNone/>
            </a:pPr>
            <a:r>
              <a:rPr lang="en-US" sz="1200" baseline="0" dirty="0" smtClean="0"/>
              <a:t>In summary, there is a team of researchers that are tasked with manually gathering information from a set of countries in a given region. Each researcher records their findings in a single Word document per country. This document is passed around to peers and supervisors for vetting and editing until a final version is arrived at. </a:t>
            </a:r>
          </a:p>
          <a:p>
            <a:pPr marL="0" indent="0">
              <a:buFont typeface="+mj-lt"/>
              <a:buNone/>
            </a:pPr>
            <a:endParaRPr lang="en-US" sz="1200" baseline="0" dirty="0" smtClean="0"/>
          </a:p>
          <a:p>
            <a:pPr marL="0" indent="0">
              <a:buFont typeface="+mj-lt"/>
              <a:buNone/>
            </a:pPr>
            <a:r>
              <a:rPr lang="en-US" sz="1200" baseline="0" dirty="0" smtClean="0"/>
              <a:t>Once all the country profiles are complete, the Word documents are sent to a contractor to be converted to PDF </a:t>
            </a:r>
            <a:r>
              <a:rPr lang="en-US" sz="1200" baseline="0" dirty="0" smtClean="0"/>
              <a:t>documents and into HTML files. </a:t>
            </a:r>
            <a:r>
              <a:rPr lang="en-US" sz="1200" baseline="0" dirty="0" smtClean="0"/>
              <a:t>This PDF documents are merged and sent to a printing company that produces the books. </a:t>
            </a:r>
            <a:r>
              <a:rPr lang="en-US" sz="1200" baseline="0" dirty="0" smtClean="0"/>
              <a:t>The aggregate PDF document is </a:t>
            </a:r>
            <a:r>
              <a:rPr lang="en-US" sz="1200" baseline="0" dirty="0" smtClean="0"/>
              <a:t>placed on the website </a:t>
            </a:r>
            <a:r>
              <a:rPr lang="en-US" sz="1200" baseline="0" dirty="0" smtClean="0"/>
              <a:t>itself for download. The HTML files are used to populate the website.</a:t>
            </a:r>
          </a:p>
          <a:p>
            <a:pPr marL="0" indent="0">
              <a:buFont typeface="+mj-lt"/>
              <a:buNone/>
            </a:pPr>
            <a:endParaRPr lang="en-US" sz="1200" baseline="0" dirty="0" smtClean="0"/>
          </a:p>
          <a:p>
            <a:pPr marL="0" indent="0">
              <a:buFont typeface="+mj-lt"/>
              <a:buNone/>
            </a:pPr>
            <a:r>
              <a:rPr lang="en-US" sz="1200" baseline="0" dirty="0" smtClean="0"/>
              <a:t> </a:t>
            </a:r>
            <a:endParaRPr lang="en-US" sz="1200" dirty="0"/>
          </a:p>
        </p:txBody>
      </p:sp>
      <p:sp>
        <p:nvSpPr>
          <p:cNvPr id="4" name="Slide Number Placeholder 3"/>
          <p:cNvSpPr>
            <a:spLocks noGrp="1"/>
          </p:cNvSpPr>
          <p:nvPr>
            <p:ph type="sldNum" sz="quarter" idx="10"/>
          </p:nvPr>
        </p:nvSpPr>
        <p:spPr/>
        <p:txBody>
          <a:bodyPr/>
          <a:lstStyle/>
          <a:p>
            <a:fld id="{1D5984C4-F11A-1543-9F4C-C2CEF3F8F86E}" type="slidenum">
              <a:rPr lang="en-US" smtClean="0"/>
              <a:t>18</a:t>
            </a:fld>
            <a:endParaRPr lang="en-US" dirty="0"/>
          </a:p>
        </p:txBody>
      </p:sp>
    </p:spTree>
    <p:extLst>
      <p:ext uri="{BB962C8B-B14F-4D97-AF65-F5344CB8AC3E}">
        <p14:creationId xmlns:p14="http://schemas.microsoft.com/office/powerpoint/2010/main" val="6301517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US" sz="1200" dirty="0" smtClean="0"/>
              <a:t>Given the</a:t>
            </a:r>
            <a:r>
              <a:rPr lang="en-US" sz="1200" baseline="0" dirty="0" smtClean="0"/>
              <a:t> current process, the first point when the data is in a stable state is when the Word docs are sent to the contractor for PDF conversion. </a:t>
            </a:r>
          </a:p>
          <a:p>
            <a:pPr marL="0" indent="0">
              <a:buFont typeface="+mj-lt"/>
              <a:buNone/>
            </a:pPr>
            <a:endParaRPr lang="en-US" sz="1200" baseline="0" dirty="0" smtClean="0"/>
          </a:p>
          <a:p>
            <a:pPr marL="0" indent="0">
              <a:buFont typeface="+mj-lt"/>
              <a:buNone/>
            </a:pPr>
            <a:r>
              <a:rPr lang="en-US" sz="1200" baseline="0" dirty="0" smtClean="0"/>
              <a:t>So, this is the point where we should start the API creation process. </a:t>
            </a:r>
            <a:endParaRPr lang="en-US" sz="1200" dirty="0"/>
          </a:p>
        </p:txBody>
      </p:sp>
      <p:sp>
        <p:nvSpPr>
          <p:cNvPr id="4" name="Slide Number Placeholder 3"/>
          <p:cNvSpPr>
            <a:spLocks noGrp="1"/>
          </p:cNvSpPr>
          <p:nvPr>
            <p:ph type="sldNum" sz="quarter" idx="10"/>
          </p:nvPr>
        </p:nvSpPr>
        <p:spPr/>
        <p:txBody>
          <a:bodyPr/>
          <a:lstStyle/>
          <a:p>
            <a:fld id="{1D5984C4-F11A-1543-9F4C-C2CEF3F8F86E}" type="slidenum">
              <a:rPr lang="en-US" smtClean="0"/>
              <a:t>19</a:t>
            </a:fld>
            <a:endParaRPr lang="en-US" dirty="0"/>
          </a:p>
        </p:txBody>
      </p:sp>
    </p:spTree>
    <p:extLst>
      <p:ext uri="{BB962C8B-B14F-4D97-AF65-F5344CB8AC3E}">
        <p14:creationId xmlns:p14="http://schemas.microsoft.com/office/powerpoint/2010/main" val="9565835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have spent the last two and</a:t>
            </a:r>
            <a:r>
              <a:rPr lang="en-US" baseline="0" dirty="0" smtClean="0"/>
              <a:t> a half years of my life working in government.</a:t>
            </a: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2</a:t>
            </a:fld>
            <a:endParaRPr lang="en-US" dirty="0"/>
          </a:p>
        </p:txBody>
      </p:sp>
    </p:spTree>
    <p:extLst>
      <p:ext uri="{BB962C8B-B14F-4D97-AF65-F5344CB8AC3E}">
        <p14:creationId xmlns:p14="http://schemas.microsoft.com/office/powerpoint/2010/main" val="11375853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US" sz="1200" dirty="0" smtClean="0"/>
              <a:t>However, we just</a:t>
            </a:r>
            <a:r>
              <a:rPr lang="en-US" sz="1200" baseline="0" dirty="0" smtClean="0"/>
              <a:t> couldn’t use any technology that we wanted to build the API. </a:t>
            </a:r>
          </a:p>
          <a:p>
            <a:pPr marL="0" indent="0">
              <a:buFont typeface="+mj-lt"/>
              <a:buNone/>
            </a:pPr>
            <a:endParaRPr lang="en-US" sz="1200" baseline="0" dirty="0" smtClean="0"/>
          </a:p>
          <a:p>
            <a:pPr marL="0" indent="0">
              <a:buFont typeface="+mj-lt"/>
              <a:buNone/>
            </a:pPr>
            <a:r>
              <a:rPr lang="en-US" sz="1200" baseline="0" dirty="0" smtClean="0"/>
              <a:t>The Department of Labor’s Office of Public Affairs holds the responsibility for maintaining the Department’s APIs.</a:t>
            </a:r>
          </a:p>
          <a:p>
            <a:pPr marL="0" indent="0">
              <a:buFont typeface="+mj-lt"/>
              <a:buNone/>
            </a:pPr>
            <a:endParaRPr lang="en-US" sz="1200" baseline="0" dirty="0" smtClean="0"/>
          </a:p>
          <a:p>
            <a:pPr marL="0" indent="0">
              <a:buFont typeface="+mj-lt"/>
              <a:buNone/>
            </a:pPr>
            <a:r>
              <a:rPr lang="en-US" sz="1200" baseline="0" dirty="0" smtClean="0"/>
              <a:t>At the time, they have a v1 of their API and had embarked on a more full-featured v2 – which would handle API management for internal </a:t>
            </a:r>
            <a:r>
              <a:rPr lang="en-US" sz="1200" baseline="0" dirty="0" err="1" smtClean="0"/>
              <a:t>devs</a:t>
            </a:r>
            <a:r>
              <a:rPr lang="en-US" sz="1200" baseline="0" dirty="0" smtClean="0"/>
              <a:t>.</a:t>
            </a:r>
          </a:p>
          <a:p>
            <a:pPr marL="0" indent="0">
              <a:buFont typeface="+mj-lt"/>
              <a:buNone/>
            </a:pPr>
            <a:endParaRPr lang="en-US" sz="1200" baseline="0" dirty="0" smtClean="0"/>
          </a:p>
          <a:p>
            <a:pPr marL="0" indent="0">
              <a:buFont typeface="+mj-lt"/>
              <a:buNone/>
            </a:pPr>
            <a:r>
              <a:rPr lang="en-US" sz="1200" baseline="0" dirty="0" smtClean="0"/>
              <a:t>In order to ensure longevity, we had to use their platform, which is called Quarry – PHP, </a:t>
            </a:r>
            <a:r>
              <a:rPr lang="en-US" sz="1200" baseline="0" dirty="0" err="1" smtClean="0"/>
              <a:t>CodeIgniter</a:t>
            </a:r>
            <a:r>
              <a:rPr lang="en-US" sz="1200" baseline="0" dirty="0" smtClean="0"/>
              <a:t> – and currently open source.</a:t>
            </a:r>
            <a:endParaRPr lang="en-US" sz="1200" dirty="0"/>
          </a:p>
        </p:txBody>
      </p:sp>
      <p:sp>
        <p:nvSpPr>
          <p:cNvPr id="4" name="Slide Number Placeholder 3"/>
          <p:cNvSpPr>
            <a:spLocks noGrp="1"/>
          </p:cNvSpPr>
          <p:nvPr>
            <p:ph type="sldNum" sz="quarter" idx="10"/>
          </p:nvPr>
        </p:nvSpPr>
        <p:spPr/>
        <p:txBody>
          <a:bodyPr/>
          <a:lstStyle/>
          <a:p>
            <a:fld id="{1D5984C4-F11A-1543-9F4C-C2CEF3F8F86E}" type="slidenum">
              <a:rPr lang="en-US" smtClean="0"/>
              <a:t>20</a:t>
            </a:fld>
            <a:endParaRPr lang="en-US" dirty="0"/>
          </a:p>
        </p:txBody>
      </p:sp>
    </p:spTree>
    <p:extLst>
      <p:ext uri="{BB962C8B-B14F-4D97-AF65-F5344CB8AC3E}">
        <p14:creationId xmlns:p14="http://schemas.microsoft.com/office/powerpoint/2010/main" val="15356171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742950" marR="0" lvl="0" indent="-742950" algn="l" defTabSz="914400" rtl="0" eaLnBrk="1" fontAlgn="auto" latinLnBrk="0" hangingPunct="1">
              <a:lnSpc>
                <a:spcPct val="100000"/>
              </a:lnSpc>
              <a:spcBef>
                <a:spcPts val="0"/>
              </a:spcBef>
              <a:spcAft>
                <a:spcPts val="0"/>
              </a:spcAft>
              <a:buClrTx/>
              <a:buSzTx/>
              <a:buFont typeface="+mj-lt"/>
              <a:buNone/>
              <a:tabLst/>
              <a:defRPr/>
            </a:pPr>
            <a:r>
              <a:rPr lang="en-US" sz="1200" dirty="0" smtClean="0"/>
              <a:t>The ILAB team worked with us to identify the user personas</a:t>
            </a:r>
            <a:r>
              <a:rPr lang="en-US" sz="1200" baseline="0" dirty="0" smtClean="0"/>
              <a:t> for their data – politicians, </a:t>
            </a:r>
            <a:r>
              <a:rPr lang="en-US" sz="1200" baseline="0" dirty="0" smtClean="0"/>
              <a:t>researchers, internal </a:t>
            </a:r>
            <a:r>
              <a:rPr lang="en-US" sz="1200" baseline="0" dirty="0" smtClean="0"/>
              <a:t>ILAB staff &amp; executives, government officials, and the general public.</a:t>
            </a:r>
          </a:p>
          <a:p>
            <a:pPr marL="742950" marR="0" lvl="0" indent="-742950" algn="l" defTabSz="914400" rtl="0" eaLnBrk="1" fontAlgn="auto" latinLnBrk="0" hangingPunct="1">
              <a:lnSpc>
                <a:spcPct val="100000"/>
              </a:lnSpc>
              <a:spcBef>
                <a:spcPts val="0"/>
              </a:spcBef>
              <a:spcAft>
                <a:spcPts val="0"/>
              </a:spcAft>
              <a:buClrTx/>
              <a:buSzTx/>
              <a:buFont typeface="+mj-lt"/>
              <a:buNone/>
              <a:tabLst/>
              <a:defRPr/>
            </a:pPr>
            <a:endParaRPr lang="en-US" sz="1200" baseline="0" dirty="0" smtClean="0"/>
          </a:p>
          <a:p>
            <a:pPr marL="742950" marR="0" lvl="0" indent="-742950" algn="l" defTabSz="914400" rtl="0" eaLnBrk="1" fontAlgn="auto" latinLnBrk="0" hangingPunct="1">
              <a:lnSpc>
                <a:spcPct val="100000"/>
              </a:lnSpc>
              <a:spcBef>
                <a:spcPts val="0"/>
              </a:spcBef>
              <a:spcAft>
                <a:spcPts val="0"/>
              </a:spcAft>
              <a:buClrTx/>
              <a:buSzTx/>
              <a:buFont typeface="+mj-lt"/>
              <a:buNone/>
              <a:tabLst/>
              <a:defRPr/>
            </a:pPr>
            <a:r>
              <a:rPr lang="en-US" sz="1200" baseline="0" dirty="0" smtClean="0"/>
              <a:t>For each user group, the team helped us identify and prioritize their user stories. </a:t>
            </a:r>
          </a:p>
          <a:p>
            <a:pPr marL="742950" marR="0" lvl="0" indent="-742950" algn="l" defTabSz="914400" rtl="0" eaLnBrk="1" fontAlgn="auto" latinLnBrk="0" hangingPunct="1">
              <a:lnSpc>
                <a:spcPct val="100000"/>
              </a:lnSpc>
              <a:spcBef>
                <a:spcPts val="0"/>
              </a:spcBef>
              <a:spcAft>
                <a:spcPts val="0"/>
              </a:spcAft>
              <a:buClrTx/>
              <a:buSzTx/>
              <a:buFont typeface="+mj-lt"/>
              <a:buNone/>
              <a:tabLst/>
              <a:defRPr/>
            </a:pPr>
            <a:endParaRPr lang="en-US" sz="1200" baseline="0" dirty="0" smtClean="0"/>
          </a:p>
          <a:p>
            <a:pPr marL="742950" marR="0" lvl="0" indent="-742950" algn="l" defTabSz="914400" rtl="0" eaLnBrk="1" fontAlgn="auto" latinLnBrk="0" hangingPunct="1">
              <a:lnSpc>
                <a:spcPct val="100000"/>
              </a:lnSpc>
              <a:spcBef>
                <a:spcPts val="0"/>
              </a:spcBef>
              <a:spcAft>
                <a:spcPts val="0"/>
              </a:spcAft>
              <a:buClrTx/>
              <a:buSzTx/>
              <a:buFont typeface="+mj-lt"/>
              <a:buNone/>
              <a:tabLst/>
              <a:defRPr/>
            </a:pPr>
            <a:r>
              <a:rPr lang="en-US" sz="1200" baseline="0" dirty="0" smtClean="0"/>
              <a:t>We used this as our starting point for defining our endpoints. </a:t>
            </a:r>
            <a:endParaRPr lang="en-US" sz="1200" dirty="0"/>
          </a:p>
        </p:txBody>
      </p:sp>
      <p:sp>
        <p:nvSpPr>
          <p:cNvPr id="4" name="Slide Number Placeholder 3"/>
          <p:cNvSpPr>
            <a:spLocks noGrp="1"/>
          </p:cNvSpPr>
          <p:nvPr>
            <p:ph type="sldNum" sz="quarter" idx="10"/>
          </p:nvPr>
        </p:nvSpPr>
        <p:spPr/>
        <p:txBody>
          <a:bodyPr/>
          <a:lstStyle/>
          <a:p>
            <a:fld id="{1D5984C4-F11A-1543-9F4C-C2CEF3F8F86E}" type="slidenum">
              <a:rPr lang="en-US" smtClean="0"/>
              <a:t>21</a:t>
            </a:fld>
            <a:endParaRPr lang="en-US" dirty="0"/>
          </a:p>
        </p:txBody>
      </p:sp>
    </p:spTree>
    <p:extLst>
      <p:ext uri="{BB962C8B-B14F-4D97-AF65-F5344CB8AC3E}">
        <p14:creationId xmlns:p14="http://schemas.microsoft.com/office/powerpoint/2010/main" val="17557179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final step involved using all the prior information to create a simple RESTful API. </a:t>
            </a:r>
          </a:p>
          <a:p>
            <a:endParaRPr lang="en-US" baseline="0" dirty="0" smtClean="0"/>
          </a:p>
          <a:p>
            <a:r>
              <a:rPr lang="en-US" baseline="0" dirty="0" smtClean="0"/>
              <a:t>Our process involves taking over a 150 Word documents and 5 spreadsheets and converting them into a single JSON file (with accompanying XML and CSV files).  </a:t>
            </a:r>
          </a:p>
          <a:p>
            <a:endParaRPr lang="en-US" baseline="0" dirty="0" smtClean="0"/>
          </a:p>
          <a:p>
            <a:r>
              <a:rPr lang="en-US" baseline="0" dirty="0" smtClean="0"/>
              <a:t>Because Quarry expects the data to be served from a database, we have to create a separate script to export structure and context to a MySQL DB. Because of </a:t>
            </a:r>
            <a:r>
              <a:rPr lang="en-US" baseline="0" dirty="0" err="1" smtClean="0"/>
              <a:t>unicode</a:t>
            </a:r>
            <a:r>
              <a:rPr lang="en-US" baseline="0" dirty="0" smtClean="0"/>
              <a:t> issues, I also had to export to a MSSQL. </a:t>
            </a:r>
          </a:p>
          <a:p>
            <a:endParaRPr lang="en-US" baseline="0" dirty="0" smtClean="0"/>
          </a:p>
          <a:p>
            <a:r>
              <a:rPr lang="en-US" baseline="0" dirty="0" smtClean="0"/>
              <a:t>It is MSSQL that currently drives the API.</a:t>
            </a: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22</a:t>
            </a:fld>
            <a:endParaRPr lang="en-US" dirty="0"/>
          </a:p>
        </p:txBody>
      </p:sp>
    </p:spTree>
    <p:extLst>
      <p:ext uri="{BB962C8B-B14F-4D97-AF65-F5344CB8AC3E}">
        <p14:creationId xmlns:p14="http://schemas.microsoft.com/office/powerpoint/2010/main" val="212672645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second API is “Census</a:t>
            </a:r>
            <a:r>
              <a:rPr lang="en-US" baseline="0" dirty="0" smtClean="0"/>
              <a:t> </a:t>
            </a:r>
            <a:r>
              <a:rPr lang="en-US" baseline="0" dirty="0" err="1" smtClean="0"/>
              <a:t>CitySDK</a:t>
            </a:r>
            <a:r>
              <a:rPr lang="en-US" baseline="0" dirty="0" smtClean="0"/>
              <a:t>”. </a:t>
            </a:r>
          </a:p>
          <a:p>
            <a:endParaRPr lang="en-US" baseline="0" dirty="0" smtClean="0"/>
          </a:p>
          <a:p>
            <a:r>
              <a:rPr lang="en-US" baseline="0" dirty="0" smtClean="0"/>
              <a:t>The first link is the URL for the project’s home; and the second is the project </a:t>
            </a:r>
            <a:r>
              <a:rPr lang="en-US" baseline="0" dirty="0" err="1" smtClean="0"/>
              <a:t>Github</a:t>
            </a:r>
            <a:r>
              <a:rPr lang="en-US" baseline="0" dirty="0" smtClean="0"/>
              <a:t> repo.</a:t>
            </a:r>
          </a:p>
        </p:txBody>
      </p:sp>
      <p:sp>
        <p:nvSpPr>
          <p:cNvPr id="4" name="Slide Number Placeholder 3"/>
          <p:cNvSpPr>
            <a:spLocks noGrp="1"/>
          </p:cNvSpPr>
          <p:nvPr>
            <p:ph type="sldNum" sz="quarter" idx="10"/>
          </p:nvPr>
        </p:nvSpPr>
        <p:spPr/>
        <p:txBody>
          <a:bodyPr/>
          <a:lstStyle/>
          <a:p>
            <a:fld id="{1D5984C4-F11A-1543-9F4C-C2CEF3F8F86E}" type="slidenum">
              <a:rPr lang="en-US" smtClean="0"/>
              <a:t>23</a:t>
            </a:fld>
            <a:endParaRPr lang="en-US" dirty="0"/>
          </a:p>
        </p:txBody>
      </p:sp>
    </p:spTree>
    <p:extLst>
      <p:ext uri="{BB962C8B-B14F-4D97-AF65-F5344CB8AC3E}">
        <p14:creationId xmlns:p14="http://schemas.microsoft.com/office/powerpoint/2010/main" val="88091271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CitySDK</a:t>
            </a:r>
            <a:r>
              <a:rPr lang="en-US" baseline="0" dirty="0" smtClean="0"/>
              <a:t> is a software development kit that enables the easy and seamless integration of Federal and local data sources in order of help civic innovators quickly build solutions to their local problems. </a:t>
            </a:r>
          </a:p>
          <a:p>
            <a:endParaRPr lang="en-US" baseline="0" dirty="0" smtClean="0"/>
          </a:p>
          <a:p>
            <a:r>
              <a:rPr lang="en-US" baseline="0" dirty="0" smtClean="0"/>
              <a:t>Though, we start with the data from the US Census Bureau, the intention is to expand the number of Federal agencies included in each release. </a:t>
            </a: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24</a:t>
            </a:fld>
            <a:endParaRPr lang="en-US" dirty="0"/>
          </a:p>
        </p:txBody>
      </p:sp>
    </p:spTree>
    <p:extLst>
      <p:ext uri="{BB962C8B-B14F-4D97-AF65-F5344CB8AC3E}">
        <p14:creationId xmlns:p14="http://schemas.microsoft.com/office/powerpoint/2010/main" val="6814558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US" sz="1200" dirty="0" smtClean="0"/>
              <a:t>The Census</a:t>
            </a:r>
            <a:r>
              <a:rPr lang="en-US" sz="1200" baseline="0" dirty="0" smtClean="0"/>
              <a:t> Bureau collects over 20,000 attributes on a representative sample of the 320 million people in American. </a:t>
            </a:r>
          </a:p>
          <a:p>
            <a:pPr marL="0" indent="0">
              <a:buFont typeface="+mj-lt"/>
              <a:buNone/>
            </a:pPr>
            <a:endParaRPr lang="en-US" sz="1200" baseline="0" dirty="0" smtClean="0"/>
          </a:p>
          <a:p>
            <a:pPr marL="0" indent="0">
              <a:buFont typeface="+mj-lt"/>
              <a:buNone/>
            </a:pPr>
            <a:r>
              <a:rPr lang="en-US" sz="1200" baseline="0" dirty="0" smtClean="0"/>
              <a:t>All the demographic studies that involve Americans and all solutions that include American geography use Census data.</a:t>
            </a:r>
          </a:p>
          <a:p>
            <a:pPr marL="0" indent="0">
              <a:buFont typeface="+mj-lt"/>
              <a:buNone/>
            </a:pPr>
            <a:endParaRPr lang="en-US" sz="1200" baseline="0" dirty="0" smtClean="0"/>
          </a:p>
          <a:p>
            <a:pPr marL="0" indent="0">
              <a:buFont typeface="+mj-lt"/>
              <a:buNone/>
            </a:pPr>
            <a:r>
              <a:rPr lang="en-US" sz="1200" baseline="0" dirty="0" smtClean="0"/>
              <a:t>Census has an API. However, most people prefer to perform bulk downloads rather than work with the Census API – because the simplest requests require multiple, non-intuitive steps. </a:t>
            </a:r>
            <a:endParaRPr lang="en-US" sz="1200" dirty="0"/>
          </a:p>
        </p:txBody>
      </p:sp>
      <p:sp>
        <p:nvSpPr>
          <p:cNvPr id="4" name="Slide Number Placeholder 3"/>
          <p:cNvSpPr>
            <a:spLocks noGrp="1"/>
          </p:cNvSpPr>
          <p:nvPr>
            <p:ph type="sldNum" sz="quarter" idx="10"/>
          </p:nvPr>
        </p:nvSpPr>
        <p:spPr/>
        <p:txBody>
          <a:bodyPr/>
          <a:lstStyle/>
          <a:p>
            <a:fld id="{1D5984C4-F11A-1543-9F4C-C2CEF3F8F86E}" type="slidenum">
              <a:rPr lang="en-US" smtClean="0"/>
              <a:t>25</a:t>
            </a:fld>
            <a:endParaRPr lang="en-US" dirty="0"/>
          </a:p>
        </p:txBody>
      </p:sp>
    </p:spTree>
    <p:extLst>
      <p:ext uri="{BB962C8B-B14F-4D97-AF65-F5344CB8AC3E}">
        <p14:creationId xmlns:p14="http://schemas.microsoft.com/office/powerpoint/2010/main" val="7616515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US" sz="1200" dirty="0" smtClean="0"/>
              <a:t>To</a:t>
            </a:r>
            <a:r>
              <a:rPr lang="en-US" sz="1200" baseline="0" dirty="0" smtClean="0"/>
              <a:t> get to the specific issues that need to be fixed, we spoke to our users – the civic hackers. </a:t>
            </a:r>
          </a:p>
          <a:p>
            <a:pPr marL="0" indent="0">
              <a:buFont typeface="+mj-lt"/>
              <a:buNone/>
            </a:pPr>
            <a:endParaRPr lang="en-US" sz="1200" baseline="0" dirty="0" smtClean="0"/>
          </a:p>
          <a:p>
            <a:pPr marL="0" indent="0">
              <a:buFont typeface="+mj-lt"/>
              <a:buNone/>
            </a:pPr>
            <a:r>
              <a:rPr lang="en-US" sz="1200" baseline="0" dirty="0" smtClean="0"/>
              <a:t>We held a series of user discovery sessions and gathered the feedback from as many people as we could – legally.</a:t>
            </a:r>
          </a:p>
        </p:txBody>
      </p:sp>
      <p:sp>
        <p:nvSpPr>
          <p:cNvPr id="4" name="Slide Number Placeholder 3"/>
          <p:cNvSpPr>
            <a:spLocks noGrp="1"/>
          </p:cNvSpPr>
          <p:nvPr>
            <p:ph type="sldNum" sz="quarter" idx="10"/>
          </p:nvPr>
        </p:nvSpPr>
        <p:spPr/>
        <p:txBody>
          <a:bodyPr/>
          <a:lstStyle/>
          <a:p>
            <a:fld id="{1D5984C4-F11A-1543-9F4C-C2CEF3F8F86E}" type="slidenum">
              <a:rPr lang="en-US" smtClean="0"/>
              <a:t>26</a:t>
            </a:fld>
            <a:endParaRPr lang="en-US" dirty="0"/>
          </a:p>
        </p:txBody>
      </p:sp>
    </p:spTree>
    <p:extLst>
      <p:ext uri="{BB962C8B-B14F-4D97-AF65-F5344CB8AC3E}">
        <p14:creationId xmlns:p14="http://schemas.microsoft.com/office/powerpoint/2010/main" val="165354773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US" sz="1200" dirty="0" smtClean="0"/>
              <a:t>We were constrained by the fact that the Leadership team needed us to help with increasing</a:t>
            </a:r>
            <a:r>
              <a:rPr lang="en-US" sz="1200" baseline="0" dirty="0" smtClean="0"/>
              <a:t> usage of the Census API.</a:t>
            </a:r>
          </a:p>
          <a:p>
            <a:pPr marL="0" indent="0">
              <a:buFont typeface="+mj-lt"/>
              <a:buNone/>
            </a:pPr>
            <a:endParaRPr lang="en-US" sz="1200" baseline="0" dirty="0" smtClean="0"/>
          </a:p>
          <a:p>
            <a:pPr marL="0" indent="0">
              <a:buFont typeface="+mj-lt"/>
              <a:buNone/>
            </a:pPr>
            <a:r>
              <a:rPr lang="en-US" sz="1200" baseline="0" dirty="0" smtClean="0"/>
              <a:t>The IT team behind Census API would use the feedback received from our engagements to chart their path forward.</a:t>
            </a:r>
            <a:endParaRPr lang="en-US" sz="1200" dirty="0"/>
          </a:p>
        </p:txBody>
      </p:sp>
      <p:sp>
        <p:nvSpPr>
          <p:cNvPr id="4" name="Slide Number Placeholder 3"/>
          <p:cNvSpPr>
            <a:spLocks noGrp="1"/>
          </p:cNvSpPr>
          <p:nvPr>
            <p:ph type="sldNum" sz="quarter" idx="10"/>
          </p:nvPr>
        </p:nvSpPr>
        <p:spPr/>
        <p:txBody>
          <a:bodyPr/>
          <a:lstStyle/>
          <a:p>
            <a:fld id="{1D5984C4-F11A-1543-9F4C-C2CEF3F8F86E}" type="slidenum">
              <a:rPr lang="en-US" smtClean="0"/>
              <a:t>27</a:t>
            </a:fld>
            <a:endParaRPr lang="en-US" dirty="0"/>
          </a:p>
        </p:txBody>
      </p:sp>
    </p:spTree>
    <p:extLst>
      <p:ext uri="{BB962C8B-B14F-4D97-AF65-F5344CB8AC3E}">
        <p14:creationId xmlns:p14="http://schemas.microsoft.com/office/powerpoint/2010/main" val="81803702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the Minimally Viable Product,</a:t>
            </a:r>
            <a:r>
              <a:rPr lang="en-US" baseline="0" dirty="0" smtClean="0"/>
              <a:t> we developed a thin layer that abstracted away the complexity of the Census API and allowed a JS developer to easily download Census attributes for any region and combine it with local datasets. </a:t>
            </a:r>
          </a:p>
          <a:p>
            <a:endParaRPr lang="en-US" baseline="0" dirty="0" smtClean="0"/>
          </a:p>
          <a:p>
            <a:r>
              <a:rPr lang="en-US" baseline="0" dirty="0" smtClean="0"/>
              <a:t>This was a decent start, but did not have the flexibility to be useful for developers that did not only want to visualize data.</a:t>
            </a:r>
          </a:p>
          <a:p>
            <a:endParaRPr lang="en-US" baseline="0" dirty="0" smtClean="0"/>
          </a:p>
          <a:p>
            <a:r>
              <a:rPr lang="en-US" baseline="0" dirty="0" smtClean="0"/>
              <a:t>So, we created a beta that can be used in any programming language. We implemented in using </a:t>
            </a:r>
            <a:r>
              <a:rPr lang="en-US" baseline="0" dirty="0" err="1" smtClean="0"/>
              <a:t>node.js</a:t>
            </a:r>
            <a:r>
              <a:rPr lang="en-US" baseline="0" dirty="0" smtClean="0"/>
              <a:t> and it enables richer data analysis scenarios.</a:t>
            </a: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28</a:t>
            </a:fld>
            <a:endParaRPr lang="en-US" dirty="0"/>
          </a:p>
        </p:txBody>
      </p:sp>
    </p:spTree>
    <p:extLst>
      <p:ext uri="{BB962C8B-B14F-4D97-AF65-F5344CB8AC3E}">
        <p14:creationId xmlns:p14="http://schemas.microsoft.com/office/powerpoint/2010/main" val="188010028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third API is MIDAAS, which stands for Making Income Data Accessible As a Service.</a:t>
            </a:r>
          </a:p>
          <a:p>
            <a:endParaRPr lang="en-US" dirty="0" smtClean="0"/>
          </a:p>
          <a:p>
            <a:r>
              <a:rPr lang="en-US" dirty="0" smtClean="0"/>
              <a:t>The first</a:t>
            </a:r>
            <a:r>
              <a:rPr lang="en-US" baseline="0" dirty="0" smtClean="0"/>
              <a:t> link is the website that contains all the information on the project. </a:t>
            </a:r>
          </a:p>
          <a:p>
            <a:endParaRPr lang="en-US" baseline="0" dirty="0" smtClean="0"/>
          </a:p>
          <a:p>
            <a:r>
              <a:rPr lang="en-US" baseline="0" dirty="0" smtClean="0"/>
              <a:t>And the second link is the </a:t>
            </a:r>
            <a:r>
              <a:rPr lang="en-US" baseline="0" dirty="0" err="1" smtClean="0"/>
              <a:t>Github</a:t>
            </a:r>
            <a:r>
              <a:rPr lang="en-US" baseline="0" dirty="0" smtClean="0"/>
              <a:t> repo for the API. </a:t>
            </a: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29</a:t>
            </a:fld>
            <a:endParaRPr lang="en-US" dirty="0"/>
          </a:p>
        </p:txBody>
      </p:sp>
    </p:spTree>
    <p:extLst>
      <p:ext uri="{BB962C8B-B14F-4D97-AF65-F5344CB8AC3E}">
        <p14:creationId xmlns:p14="http://schemas.microsoft.com/office/powerpoint/2010/main" val="3678556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Before</a:t>
            </a:r>
            <a:r>
              <a:rPr lang="en-US" baseline="0" dirty="0" smtClean="0"/>
              <a:t> government, I worked in the private sector, academia and startup world as a developer (Python, Java, C, C++), manager, CTO, Consultant and Founder, which gives me a unique perspective.</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3</a:t>
            </a:fld>
            <a:endParaRPr lang="en-US" dirty="0"/>
          </a:p>
        </p:txBody>
      </p:sp>
    </p:spTree>
    <p:extLst>
      <p:ext uri="{BB962C8B-B14F-4D97-AF65-F5344CB8AC3E}">
        <p14:creationId xmlns:p14="http://schemas.microsoft.com/office/powerpoint/2010/main" val="53809024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project focuses on Income</a:t>
            </a:r>
            <a:r>
              <a:rPr lang="en-US" baseline="0" dirty="0" smtClean="0"/>
              <a:t> Inequality – how do we have an informed discussion around income and wealth &amp; enable the developer community to start building system based on income data from the Census Bureau and the Bureau of Labor Statistics.</a:t>
            </a: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30</a:t>
            </a:fld>
            <a:endParaRPr lang="en-US" dirty="0"/>
          </a:p>
        </p:txBody>
      </p:sp>
    </p:spTree>
    <p:extLst>
      <p:ext uri="{BB962C8B-B14F-4D97-AF65-F5344CB8AC3E}">
        <p14:creationId xmlns:p14="http://schemas.microsoft.com/office/powerpoint/2010/main" val="153225582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a:buFont typeface="+mj-lt"/>
              <a:buNone/>
            </a:pPr>
            <a:r>
              <a:rPr lang="en-US" sz="1200" dirty="0" smtClean="0"/>
              <a:t>Income Inequality</a:t>
            </a:r>
            <a:r>
              <a:rPr lang="en-US" sz="1200" baseline="0" dirty="0" smtClean="0"/>
              <a:t> was defined by the President as one of the defining issues of our time. </a:t>
            </a:r>
            <a:endParaRPr lang="en-US" sz="1200" baseline="0" dirty="0" smtClean="0"/>
          </a:p>
          <a:p>
            <a:pPr marL="0" indent="0" algn="l">
              <a:buFont typeface="+mj-lt"/>
              <a:buNone/>
            </a:pPr>
            <a:r>
              <a:rPr lang="is-IS" sz="1200" baseline="0" dirty="0" smtClean="0"/>
              <a:t>…..</a:t>
            </a:r>
          </a:p>
          <a:p>
            <a:pPr marL="0" indent="0" algn="l">
              <a:buFont typeface="+mj-lt"/>
              <a:buNone/>
            </a:pPr>
            <a:endParaRPr lang="en-US" sz="1200" baseline="0" dirty="0" smtClean="0"/>
          </a:p>
          <a:p>
            <a:pPr marL="0" indent="0" algn="l">
              <a:buFont typeface="+mj-lt"/>
              <a:buNone/>
            </a:pPr>
            <a:r>
              <a:rPr lang="en-US" sz="1200" baseline="0" dirty="0" smtClean="0"/>
              <a:t>This is recognition we had to work on this initiative.</a:t>
            </a:r>
            <a:endParaRPr lang="en-US" sz="1200" baseline="0" dirty="0" smtClean="0"/>
          </a:p>
          <a:p>
            <a:pPr marL="0" indent="0" algn="l">
              <a:buFont typeface="+mj-lt"/>
              <a:buNone/>
            </a:pPr>
            <a:endParaRPr lang="en-US" sz="1200" dirty="0"/>
          </a:p>
        </p:txBody>
      </p:sp>
      <p:sp>
        <p:nvSpPr>
          <p:cNvPr id="4" name="Slide Number Placeholder 3"/>
          <p:cNvSpPr>
            <a:spLocks noGrp="1"/>
          </p:cNvSpPr>
          <p:nvPr>
            <p:ph type="sldNum" sz="quarter" idx="10"/>
          </p:nvPr>
        </p:nvSpPr>
        <p:spPr/>
        <p:txBody>
          <a:bodyPr/>
          <a:lstStyle/>
          <a:p>
            <a:fld id="{1D5984C4-F11A-1543-9F4C-C2CEF3F8F86E}" type="slidenum">
              <a:rPr lang="en-US" smtClean="0"/>
              <a:t>31</a:t>
            </a:fld>
            <a:endParaRPr lang="en-US" dirty="0"/>
          </a:p>
        </p:txBody>
      </p:sp>
    </p:spTree>
    <p:extLst>
      <p:ext uri="{BB962C8B-B14F-4D97-AF65-F5344CB8AC3E}">
        <p14:creationId xmlns:p14="http://schemas.microsoft.com/office/powerpoint/2010/main" val="212710783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US" sz="1200" dirty="0" smtClean="0"/>
              <a:t>The Department of Commerce</a:t>
            </a:r>
            <a:r>
              <a:rPr lang="en-US" sz="1200" baseline="0" dirty="0" smtClean="0"/>
              <a:t> has a Data Advisory Board called CDAC – The Commerce Data Advisory </a:t>
            </a:r>
            <a:r>
              <a:rPr lang="en-US" sz="1200" baseline="0" dirty="0" smtClean="0"/>
              <a:t>Council </a:t>
            </a:r>
            <a:r>
              <a:rPr lang="en-US" sz="1200" baseline="0" dirty="0" smtClean="0"/>
              <a:t>- a group a high-level executives in the data space who </a:t>
            </a:r>
            <a:r>
              <a:rPr lang="en-US" sz="1200" baseline="0" dirty="0" err="1" smtClean="0"/>
              <a:t>echo’ed</a:t>
            </a:r>
            <a:r>
              <a:rPr lang="en-US" sz="1200" baseline="0" dirty="0" smtClean="0"/>
              <a:t> the President’s sentiment and provided the team with the initial user stories that we focused on.</a:t>
            </a:r>
            <a:endParaRPr lang="en-US" sz="1200" dirty="0"/>
          </a:p>
        </p:txBody>
      </p:sp>
      <p:sp>
        <p:nvSpPr>
          <p:cNvPr id="4" name="Slide Number Placeholder 3"/>
          <p:cNvSpPr>
            <a:spLocks noGrp="1"/>
          </p:cNvSpPr>
          <p:nvPr>
            <p:ph type="sldNum" sz="quarter" idx="10"/>
          </p:nvPr>
        </p:nvSpPr>
        <p:spPr/>
        <p:txBody>
          <a:bodyPr/>
          <a:lstStyle/>
          <a:p>
            <a:fld id="{1D5984C4-F11A-1543-9F4C-C2CEF3F8F86E}" type="slidenum">
              <a:rPr lang="en-US" smtClean="0"/>
              <a:t>32</a:t>
            </a:fld>
            <a:endParaRPr lang="en-US" dirty="0"/>
          </a:p>
        </p:txBody>
      </p:sp>
    </p:spTree>
    <p:extLst>
      <p:ext uri="{BB962C8B-B14F-4D97-AF65-F5344CB8AC3E}">
        <p14:creationId xmlns:p14="http://schemas.microsoft.com/office/powerpoint/2010/main" val="24519413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742950" marR="0" lvl="0" indent="-742950" algn="l" defTabSz="914400" rtl="0" eaLnBrk="1" fontAlgn="auto" latinLnBrk="0" hangingPunct="1">
              <a:lnSpc>
                <a:spcPct val="100000"/>
              </a:lnSpc>
              <a:spcBef>
                <a:spcPts val="0"/>
              </a:spcBef>
              <a:spcAft>
                <a:spcPts val="0"/>
              </a:spcAft>
              <a:buClrTx/>
              <a:buSzTx/>
              <a:buFont typeface="+mj-lt"/>
              <a:buNone/>
              <a:tabLst/>
              <a:defRPr/>
            </a:pPr>
            <a:r>
              <a:rPr lang="en-US" sz="1200" dirty="0" smtClean="0"/>
              <a:t>Fortunately,</a:t>
            </a:r>
            <a:r>
              <a:rPr lang="en-US" sz="1200" baseline="0" dirty="0" smtClean="0"/>
              <a:t> the Census Bureau has a deep bench of experts who have working in the Income and Wealth space for over three decades. </a:t>
            </a:r>
          </a:p>
          <a:p>
            <a:pPr marL="742950" marR="0" lvl="0" indent="-742950" algn="l" defTabSz="914400" rtl="0" eaLnBrk="1" fontAlgn="auto" latinLnBrk="0" hangingPunct="1">
              <a:lnSpc>
                <a:spcPct val="100000"/>
              </a:lnSpc>
              <a:spcBef>
                <a:spcPts val="0"/>
              </a:spcBef>
              <a:spcAft>
                <a:spcPts val="0"/>
              </a:spcAft>
              <a:buClrTx/>
              <a:buSzTx/>
              <a:buFont typeface="+mj-lt"/>
              <a:buNone/>
              <a:tabLst/>
              <a:defRPr/>
            </a:pPr>
            <a:endParaRPr lang="en-US" sz="1200" baseline="0" dirty="0" smtClean="0"/>
          </a:p>
          <a:p>
            <a:pPr marL="742950" marR="0" lvl="0" indent="-742950" algn="l" defTabSz="914400" rtl="0" eaLnBrk="1" fontAlgn="auto" latinLnBrk="0" hangingPunct="1">
              <a:lnSpc>
                <a:spcPct val="100000"/>
              </a:lnSpc>
              <a:spcBef>
                <a:spcPts val="0"/>
              </a:spcBef>
              <a:spcAft>
                <a:spcPts val="0"/>
              </a:spcAft>
              <a:buClrTx/>
              <a:buSzTx/>
              <a:buFont typeface="+mj-lt"/>
              <a:buNone/>
              <a:tabLst/>
              <a:defRPr/>
            </a:pPr>
            <a:r>
              <a:rPr lang="en-US" sz="1200" dirty="0" smtClean="0"/>
              <a:t>Trudi Renwick,</a:t>
            </a:r>
            <a:r>
              <a:rPr lang="en-US" sz="1200" baseline="0" dirty="0" smtClean="0"/>
              <a:t> who leads the Bureau’s </a:t>
            </a:r>
            <a:r>
              <a:rPr lang="en-US" sz="1200" dirty="0" smtClean="0"/>
              <a:t>Survey of Income and Program Participation,</a:t>
            </a:r>
            <a:r>
              <a:rPr lang="en-US" sz="1200" baseline="0" dirty="0" smtClean="0"/>
              <a:t> was kind enough to validate all things that we did with the data. </a:t>
            </a:r>
            <a:endParaRPr lang="en-US" sz="1200" dirty="0"/>
          </a:p>
        </p:txBody>
      </p:sp>
      <p:sp>
        <p:nvSpPr>
          <p:cNvPr id="4" name="Slide Number Placeholder 3"/>
          <p:cNvSpPr>
            <a:spLocks noGrp="1"/>
          </p:cNvSpPr>
          <p:nvPr>
            <p:ph type="sldNum" sz="quarter" idx="10"/>
          </p:nvPr>
        </p:nvSpPr>
        <p:spPr/>
        <p:txBody>
          <a:bodyPr/>
          <a:lstStyle/>
          <a:p>
            <a:fld id="{1D5984C4-F11A-1543-9F4C-C2CEF3F8F86E}" type="slidenum">
              <a:rPr lang="en-US" smtClean="0"/>
              <a:t>33</a:t>
            </a:fld>
            <a:endParaRPr lang="en-US" dirty="0"/>
          </a:p>
        </p:txBody>
      </p:sp>
    </p:spTree>
    <p:extLst>
      <p:ext uri="{BB962C8B-B14F-4D97-AF65-F5344CB8AC3E}">
        <p14:creationId xmlns:p14="http://schemas.microsoft.com/office/powerpoint/2010/main" val="67147124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US" sz="1200" dirty="0" smtClean="0"/>
              <a:t>Fortunately, we were finally</a:t>
            </a:r>
            <a:r>
              <a:rPr lang="en-US" sz="1200" baseline="0" dirty="0" smtClean="0"/>
              <a:t> exploring getting formal approval to use the cloud within the Department.</a:t>
            </a:r>
          </a:p>
          <a:p>
            <a:pPr marL="0" indent="0">
              <a:buFont typeface="+mj-lt"/>
              <a:buNone/>
            </a:pPr>
            <a:endParaRPr lang="en-US" sz="1200" baseline="0" dirty="0" smtClean="0"/>
          </a:p>
          <a:p>
            <a:pPr marL="0" indent="0">
              <a:buFont typeface="+mj-lt"/>
              <a:buNone/>
            </a:pPr>
            <a:r>
              <a:rPr lang="en-US" sz="1200" baseline="0" dirty="0" smtClean="0"/>
              <a:t>The timing was right and the Commerce Data Service – a startup with the Department – could be the vehicle for externalizing this initiative. </a:t>
            </a:r>
            <a:endParaRPr lang="en-US" sz="1200" dirty="0"/>
          </a:p>
        </p:txBody>
      </p:sp>
      <p:sp>
        <p:nvSpPr>
          <p:cNvPr id="4" name="Slide Number Placeholder 3"/>
          <p:cNvSpPr>
            <a:spLocks noGrp="1"/>
          </p:cNvSpPr>
          <p:nvPr>
            <p:ph type="sldNum" sz="quarter" idx="10"/>
          </p:nvPr>
        </p:nvSpPr>
        <p:spPr/>
        <p:txBody>
          <a:bodyPr/>
          <a:lstStyle/>
          <a:p>
            <a:fld id="{1D5984C4-F11A-1543-9F4C-C2CEF3F8F86E}" type="slidenum">
              <a:rPr lang="en-US" smtClean="0"/>
              <a:t>34</a:t>
            </a:fld>
            <a:endParaRPr lang="en-US" dirty="0"/>
          </a:p>
        </p:txBody>
      </p:sp>
    </p:spTree>
    <p:extLst>
      <p:ext uri="{BB962C8B-B14F-4D97-AF65-F5344CB8AC3E}">
        <p14:creationId xmlns:p14="http://schemas.microsoft.com/office/powerpoint/2010/main" val="35926620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Both MVP and beta</a:t>
            </a:r>
            <a:r>
              <a:rPr lang="en-US" baseline="0" dirty="0" smtClean="0"/>
              <a:t> versions were built using AWS. </a:t>
            </a:r>
          </a:p>
          <a:p>
            <a:endParaRPr lang="en-US" baseline="0" dirty="0" smtClean="0"/>
          </a:p>
          <a:p>
            <a:r>
              <a:rPr lang="en-US" baseline="0" dirty="0" smtClean="0"/>
              <a:t>We took the ACS PUMS data, which is the most detailed (and most under-utilized) dataset produced by the US Census Bureau. </a:t>
            </a:r>
          </a:p>
          <a:p>
            <a:endParaRPr lang="en-US" baseline="0" dirty="0" smtClean="0"/>
          </a:p>
          <a:p>
            <a:r>
              <a:rPr lang="en-US" baseline="0" dirty="0" smtClean="0"/>
              <a:t>ACS stands for the American Community Survey and PUMS stands for the Public Microdata Use Sample. </a:t>
            </a:r>
          </a:p>
          <a:p>
            <a:endParaRPr lang="en-US" baseline="0" dirty="0" smtClean="0"/>
          </a:p>
          <a:p>
            <a:r>
              <a:rPr lang="en-US" baseline="0" dirty="0" smtClean="0"/>
              <a:t>We downloaded the full dataset, extracted the income and wealth dimensions and created an API specifically focused on accessing those dimensions.</a:t>
            </a:r>
          </a:p>
          <a:p>
            <a:endParaRPr lang="en-US" baseline="0" dirty="0" smtClean="0"/>
          </a:p>
          <a:p>
            <a:r>
              <a:rPr lang="en-US" baseline="0" dirty="0" smtClean="0"/>
              <a:t>For the MVP, we used Redshift, Lambda and API gateway. For the beta, we had to shift to an AWS stack that was FEDRAMP certified. So, we went to Postgres, S3 and EC2. </a:t>
            </a: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35</a:t>
            </a:fld>
            <a:endParaRPr lang="en-US" dirty="0"/>
          </a:p>
        </p:txBody>
      </p:sp>
    </p:spTree>
    <p:extLst>
      <p:ext uri="{BB962C8B-B14F-4D97-AF65-F5344CB8AC3E}">
        <p14:creationId xmlns:p14="http://schemas.microsoft.com/office/powerpoint/2010/main" val="25508139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look at what we learned</a:t>
            </a:r>
            <a:r>
              <a:rPr lang="en-US" baseline="0" dirty="0" smtClean="0"/>
              <a:t> from all this. </a:t>
            </a: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36</a:t>
            </a:fld>
            <a:endParaRPr lang="en-US" dirty="0"/>
          </a:p>
        </p:txBody>
      </p:sp>
    </p:spTree>
    <p:extLst>
      <p:ext uri="{BB962C8B-B14F-4D97-AF65-F5344CB8AC3E}">
        <p14:creationId xmlns:p14="http://schemas.microsoft.com/office/powerpoint/2010/main" val="82914997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 is important to have</a:t>
            </a:r>
            <a:r>
              <a:rPr lang="en-US" baseline="0" dirty="0" smtClean="0"/>
              <a:t> the support of leadership and the technology shop to both clear the way for these projects to happen and to ensure that these solutions persist. </a:t>
            </a:r>
          </a:p>
          <a:p>
            <a:endParaRPr lang="en-US" baseline="0" dirty="0" smtClean="0"/>
          </a:p>
          <a:p>
            <a:r>
              <a:rPr lang="en-US" baseline="0" dirty="0" smtClean="0"/>
              <a:t>It is extremely important that all projects are scoped for maximum awesomeness, which means that 1) they are focused, 2) they include user input, 3) that there must be a need for them, 4) that there should be access to both domain experts and end users, 5) there is a delivery path that fits naturally into an existing workflow. </a:t>
            </a:r>
          </a:p>
          <a:p>
            <a:endParaRPr lang="en-US" baseline="0" dirty="0" smtClean="0"/>
          </a:p>
          <a:p>
            <a:r>
              <a:rPr lang="en-US" baseline="0" dirty="0" smtClean="0"/>
              <a:t>Each of the APIs I presented used a different tech stack – because each had a different technical constraint.</a:t>
            </a:r>
          </a:p>
          <a:p>
            <a:endParaRPr lang="en-US" baseline="0" dirty="0" smtClean="0"/>
          </a:p>
          <a:p>
            <a:r>
              <a:rPr lang="en-US" baseline="0" dirty="0" smtClean="0"/>
              <a:t>Each solution was rigorously validated by the appropriate stakeholders because we need to make sure that we are appropriately using the data and that the data is high-quality. </a:t>
            </a:r>
          </a:p>
          <a:p>
            <a:endParaRPr lang="en-US" baseline="0" dirty="0" smtClean="0"/>
          </a:p>
          <a:p>
            <a:r>
              <a:rPr lang="en-US" baseline="0" dirty="0" smtClean="0"/>
              <a:t>Finally, we typically show our initial mockups or versions of what we are building in 2 to 4 weeks in order to start engaging our stakeholders. </a:t>
            </a:r>
          </a:p>
          <a:p>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37</a:t>
            </a:fld>
            <a:endParaRPr lang="en-US" dirty="0"/>
          </a:p>
        </p:txBody>
      </p:sp>
    </p:spTree>
    <p:extLst>
      <p:ext uri="{BB962C8B-B14F-4D97-AF65-F5344CB8AC3E}">
        <p14:creationId xmlns:p14="http://schemas.microsoft.com/office/powerpoint/2010/main" val="211058442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Sweat</a:t>
            </a:r>
            <a:r>
              <a:rPr lang="en-US" b="1" baseline="0" dirty="0" smtClean="0"/>
              <a:t> and Toil</a:t>
            </a:r>
            <a:r>
              <a:rPr lang="en-US" baseline="0" dirty="0" smtClean="0"/>
              <a:t>: The monthly access stats for the data now triples the ILAB web traffic. We have taken the API to a few hackathons and a few teams have built interesting apps on the data.</a:t>
            </a:r>
            <a:endParaRPr lang="en-US" dirty="0" smtClean="0"/>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1" baseline="0" dirty="0" err="1" smtClean="0"/>
              <a:t>CitySDK</a:t>
            </a:r>
            <a:r>
              <a:rPr lang="en-US" baseline="0" dirty="0" smtClean="0"/>
              <a:t>: In Minnesota, civil hackers built a </a:t>
            </a:r>
            <a:r>
              <a:rPr lang="en-US" baseline="0" dirty="0" err="1" smtClean="0"/>
              <a:t>CitySDK</a:t>
            </a:r>
            <a:r>
              <a:rPr lang="en-US" baseline="0" dirty="0" smtClean="0"/>
              <a:t> app that helps people with disabilities easily find a place to live or travel to in the state that satisfies their specific accessibility needs.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In Chicago, innovators created </a:t>
            </a:r>
            <a:r>
              <a:rPr lang="en-US" baseline="0" dirty="0" err="1" smtClean="0"/>
              <a:t>Purshable</a:t>
            </a:r>
            <a:r>
              <a:rPr lang="en-US" baseline="0" dirty="0" smtClean="0"/>
              <a:t> - a </a:t>
            </a:r>
            <a:r>
              <a:rPr lang="en-US" baseline="0" dirty="0" err="1" smtClean="0"/>
              <a:t>CitySDK</a:t>
            </a:r>
            <a:r>
              <a:rPr lang="en-US" baseline="0" dirty="0" smtClean="0"/>
              <a:t> mobile app helps reduce waste, increase grocer’s profit, and offer shoppers high quality food at a fraction of the cost.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In Washington DC, technologists developed </a:t>
            </a:r>
            <a:r>
              <a:rPr lang="en-US" baseline="0" dirty="0" err="1" smtClean="0"/>
              <a:t>HyperLocal</a:t>
            </a:r>
            <a:r>
              <a:rPr lang="en-US" baseline="0" dirty="0" smtClean="0"/>
              <a:t> - a </a:t>
            </a:r>
            <a:r>
              <a:rPr lang="en-US" baseline="0" dirty="0" err="1" smtClean="0"/>
              <a:t>CitySDK</a:t>
            </a:r>
            <a:r>
              <a:rPr lang="en-US" baseline="0" dirty="0" smtClean="0"/>
              <a:t> app that helps Food Truck operators without a lottery parking spot find customers by locating tweets from those who are hungry. </a:t>
            </a: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1" baseline="0" dirty="0" smtClean="0"/>
              <a:t>MIDAAS</a:t>
            </a:r>
            <a:r>
              <a:rPr lang="en-US" baseline="0" dirty="0" smtClean="0"/>
              <a:t>: Was used to launched the Hack The Pay Gap project.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38</a:t>
            </a:fld>
            <a:endParaRPr lang="en-US" dirty="0"/>
          </a:p>
        </p:txBody>
      </p:sp>
    </p:spTree>
    <p:extLst>
      <p:ext uri="{BB962C8B-B14F-4D97-AF65-F5344CB8AC3E}">
        <p14:creationId xmlns:p14="http://schemas.microsoft.com/office/powerpoint/2010/main" val="133283780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have been fortunate enough to have caught the eye of a few organizations that have honored the team’s</a:t>
            </a:r>
            <a:r>
              <a:rPr lang="en-US" baseline="0" dirty="0" smtClean="0"/>
              <a:t> work</a:t>
            </a:r>
            <a:r>
              <a:rPr lang="en-US" baseline="0" dirty="0" smtClean="0"/>
              <a:t>.</a:t>
            </a:r>
          </a:p>
          <a:p>
            <a:endParaRPr lang="en-US" baseline="0" dirty="0" smtClean="0"/>
          </a:p>
          <a:p>
            <a:r>
              <a:rPr lang="is-IS" baseline="0" smtClean="0"/>
              <a:t>…....</a:t>
            </a: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39</a:t>
            </a:fld>
            <a:endParaRPr lang="en-US" dirty="0"/>
          </a:p>
        </p:txBody>
      </p:sp>
    </p:spTree>
    <p:extLst>
      <p:ext uri="{BB962C8B-B14F-4D97-AF65-F5344CB8AC3E}">
        <p14:creationId xmlns:p14="http://schemas.microsoft.com/office/powerpoint/2010/main" val="5532796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the plan for today.</a:t>
            </a:r>
          </a:p>
          <a:p>
            <a:endParaRPr lang="en-US" dirty="0" smtClean="0"/>
          </a:p>
          <a:p>
            <a:r>
              <a:rPr lang="en-US" dirty="0" smtClean="0"/>
              <a:t>I am</a:t>
            </a:r>
            <a:r>
              <a:rPr lang="en-US" baseline="0" dirty="0" smtClean="0"/>
              <a:t> going to start with the reality of government, delve in three APIs that my teams and I have built, and finish with the lessons that we have learned. </a:t>
            </a:r>
          </a:p>
        </p:txBody>
      </p:sp>
      <p:sp>
        <p:nvSpPr>
          <p:cNvPr id="4" name="Slide Number Placeholder 3"/>
          <p:cNvSpPr>
            <a:spLocks noGrp="1"/>
          </p:cNvSpPr>
          <p:nvPr>
            <p:ph type="sldNum" sz="quarter" idx="10"/>
          </p:nvPr>
        </p:nvSpPr>
        <p:spPr/>
        <p:txBody>
          <a:bodyPr/>
          <a:lstStyle/>
          <a:p>
            <a:fld id="{1D5984C4-F11A-1543-9F4C-C2CEF3F8F86E}" type="slidenum">
              <a:rPr lang="en-US" smtClean="0"/>
              <a:t>4</a:t>
            </a:fld>
            <a:endParaRPr lang="en-US" dirty="0"/>
          </a:p>
        </p:txBody>
      </p:sp>
    </p:spTree>
    <p:extLst>
      <p:ext uri="{BB962C8B-B14F-4D97-AF65-F5344CB8AC3E}">
        <p14:creationId xmlns:p14="http://schemas.microsoft.com/office/powerpoint/2010/main" val="83424850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a:t>
            </a:r>
            <a:r>
              <a:rPr lang="en-US" baseline="0" dirty="0" smtClean="0"/>
              <a:t> will end with that. </a:t>
            </a:r>
          </a:p>
          <a:p>
            <a:endParaRPr lang="en-US" baseline="0" dirty="0" smtClean="0"/>
          </a:p>
          <a:p>
            <a:r>
              <a:rPr lang="en-US" baseline="0" dirty="0" smtClean="0"/>
              <a:t>Any questions?</a:t>
            </a: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40</a:t>
            </a:fld>
            <a:endParaRPr lang="en-US" dirty="0"/>
          </a:p>
        </p:txBody>
      </p:sp>
    </p:spTree>
    <p:extLst>
      <p:ext uri="{BB962C8B-B14F-4D97-AF65-F5344CB8AC3E}">
        <p14:creationId xmlns:p14="http://schemas.microsoft.com/office/powerpoint/2010/main" val="3737256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0" i="0" u="none" strike="noStrike" kern="1200" dirty="0" smtClean="0">
                <a:solidFill>
                  <a:schemeClr val="tx1"/>
                </a:solidFill>
                <a:effectLst/>
                <a:latin typeface="+mn-lt"/>
                <a:ea typeface="+mn-ea"/>
                <a:cs typeface="+mn-cs"/>
              </a:rPr>
              <a:t>While the private sector takes on elastic problems, like entertainment</a:t>
            </a:r>
            <a:r>
              <a:rPr lang="en-US" sz="1200" b="0" i="0" u="none" strike="noStrike" kern="1200" baseline="0" dirty="0" smtClean="0">
                <a:solidFill>
                  <a:schemeClr val="tx1"/>
                </a:solidFill>
                <a:effectLst/>
                <a:latin typeface="+mn-lt"/>
                <a:ea typeface="+mn-ea"/>
                <a:cs typeface="+mn-cs"/>
              </a:rPr>
              <a:t> and marketing.</a:t>
            </a:r>
          </a:p>
          <a:p>
            <a:pPr rtl="0" fontAlgn="base"/>
            <a:endParaRPr lang="en-US" sz="1200" b="0" i="0" u="none" strike="noStrike" kern="1200" baseline="0" dirty="0" smtClean="0">
              <a:solidFill>
                <a:schemeClr val="tx1"/>
              </a:solidFill>
              <a:effectLst/>
              <a:latin typeface="+mn-lt"/>
              <a:ea typeface="+mn-ea"/>
              <a:cs typeface="+mn-cs"/>
            </a:endParaRPr>
          </a:p>
          <a:p>
            <a:pPr rtl="0" fontAlgn="base"/>
            <a:r>
              <a:rPr lang="en-US" sz="1200" b="0" i="0" u="none" strike="noStrike" kern="1200" baseline="0" dirty="0" smtClean="0">
                <a:solidFill>
                  <a:schemeClr val="tx1"/>
                </a:solidFill>
                <a:effectLst/>
                <a:latin typeface="+mn-lt"/>
                <a:ea typeface="+mn-ea"/>
                <a:cs typeface="+mn-cs"/>
              </a:rPr>
              <a:t>Government takes on </a:t>
            </a:r>
            <a:r>
              <a:rPr lang="en-US" sz="1200" b="0" i="0" u="none" strike="noStrike" kern="1200" baseline="0" dirty="0" smtClean="0">
                <a:solidFill>
                  <a:schemeClr val="tx1"/>
                </a:solidFill>
                <a:effectLst/>
                <a:latin typeface="+mn-lt"/>
                <a:ea typeface="+mn-ea"/>
                <a:cs typeface="+mn-cs"/>
              </a:rPr>
              <a:t>hard, inelastic </a:t>
            </a:r>
            <a:r>
              <a:rPr lang="en-US" sz="1200" b="0" i="0" u="none" strike="noStrike" kern="1200" baseline="0" dirty="0" smtClean="0">
                <a:solidFill>
                  <a:schemeClr val="tx1"/>
                </a:solidFill>
                <a:effectLst/>
                <a:latin typeface="+mn-lt"/>
                <a:ea typeface="+mn-ea"/>
                <a:cs typeface="+mn-cs"/>
              </a:rPr>
              <a:t>problems like homelessness, health, safety, defense, trade, and social justice.</a:t>
            </a:r>
            <a:endParaRPr lang="en-US" sz="1200" b="0" i="0" u="none" strike="noStrike" kern="1200" dirty="0" smtClean="0">
              <a:solidFill>
                <a:schemeClr val="tx1"/>
              </a:solidFill>
              <a:effectLst/>
              <a:latin typeface="+mn-lt"/>
              <a:ea typeface="+mn-ea"/>
              <a:cs typeface="+mn-cs"/>
            </a:endParaRPr>
          </a:p>
          <a:p>
            <a:pPr rtl="0" fontAlgn="base"/>
            <a:endParaRPr lang="en-US" sz="1200" b="0" i="0" u="none" strike="noStrike"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D5984C4-F11A-1543-9F4C-C2CEF3F8F86E}" type="slidenum">
              <a:rPr lang="en-US" smtClean="0"/>
              <a:t>5</a:t>
            </a:fld>
            <a:endParaRPr lang="en-US" dirty="0"/>
          </a:p>
        </p:txBody>
      </p:sp>
    </p:spTree>
    <p:extLst>
      <p:ext uri="{BB962C8B-B14F-4D97-AF65-F5344CB8AC3E}">
        <p14:creationId xmlns:p14="http://schemas.microsoft.com/office/powerpoint/2010/main" val="1173932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smtClean="0">
                <a:solidFill>
                  <a:schemeClr val="tx1"/>
                </a:solidFill>
                <a:effectLst/>
                <a:latin typeface="+mn-lt"/>
                <a:ea typeface="+mn-ea"/>
                <a:cs typeface="+mn-cs"/>
              </a:rPr>
              <a:t>The problems are difficult optimization</a:t>
            </a:r>
            <a:r>
              <a:rPr lang="en-US" sz="1200" b="0" i="0" u="none" strike="noStrike" kern="1200" baseline="0" dirty="0" smtClean="0">
                <a:solidFill>
                  <a:schemeClr val="tx1"/>
                </a:solidFill>
                <a:effectLst/>
                <a:latin typeface="+mn-lt"/>
                <a:ea typeface="+mn-ea"/>
                <a:cs typeface="+mn-cs"/>
              </a:rPr>
              <a:t> problems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smtClean="0">
                <a:solidFill>
                  <a:schemeClr val="tx1"/>
                </a:solidFill>
                <a:effectLst/>
                <a:latin typeface="+mn-lt"/>
                <a:ea typeface="+mn-ea"/>
                <a:cs typeface="+mn-cs"/>
              </a:rPr>
              <a:t>And not just in one dimension.</a:t>
            </a:r>
            <a:endParaRPr lang="en-US" sz="1200" b="0" i="0" u="none" strike="noStrike"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6</a:t>
            </a:fld>
            <a:endParaRPr lang="en-US" dirty="0"/>
          </a:p>
        </p:txBody>
      </p:sp>
    </p:spTree>
    <p:extLst>
      <p:ext uri="{BB962C8B-B14F-4D97-AF65-F5344CB8AC3E}">
        <p14:creationId xmlns:p14="http://schemas.microsoft.com/office/powerpoint/2010/main" val="11865756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0" i="0" u="none" strike="noStrike" kern="1200" dirty="0" smtClean="0">
                <a:solidFill>
                  <a:schemeClr val="tx1"/>
                </a:solidFill>
                <a:effectLst/>
                <a:latin typeface="+mn-lt"/>
                <a:ea typeface="+mn-ea"/>
                <a:cs typeface="+mn-cs"/>
              </a:rPr>
              <a:t>But rather in multiple dimensions</a:t>
            </a:r>
          </a:p>
          <a:p>
            <a:pPr rtl="0" fontAlgn="base"/>
            <a:endParaRPr lang="en-US" sz="1200" b="0" i="0" u="none" strike="noStrike" kern="1200" dirty="0" smtClean="0">
              <a:solidFill>
                <a:schemeClr val="tx1"/>
              </a:solidFill>
              <a:effectLst/>
              <a:latin typeface="+mn-lt"/>
              <a:ea typeface="+mn-ea"/>
              <a:cs typeface="+mn-cs"/>
            </a:endParaRPr>
          </a:p>
          <a:p>
            <a:pPr rtl="0" fontAlgn="base"/>
            <a:r>
              <a:rPr lang="en-US" sz="1200" b="0" i="0" u="none" strike="noStrike" kern="1200" dirty="0" smtClean="0">
                <a:solidFill>
                  <a:schemeClr val="tx1"/>
                </a:solidFill>
                <a:effectLst/>
                <a:latin typeface="+mn-lt"/>
                <a:ea typeface="+mn-ea"/>
                <a:cs typeface="+mn-cs"/>
              </a:rPr>
              <a:t>And many of the dimensions are not anywhere technology</a:t>
            </a:r>
            <a:r>
              <a:rPr lang="en-US" sz="1200" b="0" i="0" u="none" strike="noStrike" kern="1200" baseline="0" dirty="0" smtClean="0">
                <a:solidFill>
                  <a:schemeClr val="tx1"/>
                </a:solidFill>
                <a:effectLst/>
                <a:latin typeface="+mn-lt"/>
                <a:ea typeface="+mn-ea"/>
                <a:cs typeface="+mn-cs"/>
              </a:rPr>
              <a:t> or science related. </a:t>
            </a:r>
          </a:p>
          <a:p>
            <a:pPr rtl="0" fontAlgn="base"/>
            <a:endParaRPr lang="en-US" sz="1200" b="0" i="0" u="none" strike="noStrike" kern="1200" baseline="0" dirty="0" smtClean="0">
              <a:solidFill>
                <a:schemeClr val="tx1"/>
              </a:solidFill>
              <a:effectLst/>
              <a:latin typeface="+mn-lt"/>
              <a:ea typeface="+mn-ea"/>
              <a:cs typeface="+mn-cs"/>
            </a:endParaRPr>
          </a:p>
          <a:p>
            <a:pPr rtl="0" fontAlgn="base"/>
            <a:r>
              <a:rPr lang="en-US" sz="1200" b="0" i="0" u="none" strike="noStrike" kern="1200" baseline="0" dirty="0" smtClean="0">
                <a:solidFill>
                  <a:schemeClr val="tx1"/>
                </a:solidFill>
                <a:effectLst/>
                <a:latin typeface="+mn-lt"/>
                <a:ea typeface="+mn-ea"/>
                <a:cs typeface="+mn-cs"/>
              </a:rPr>
              <a:t>*** Laws, Systems, Personalities/Egos.</a:t>
            </a: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7</a:t>
            </a:fld>
            <a:endParaRPr lang="en-US" dirty="0"/>
          </a:p>
        </p:txBody>
      </p:sp>
    </p:spTree>
    <p:extLst>
      <p:ext uri="{BB962C8B-B14F-4D97-AF65-F5344CB8AC3E}">
        <p14:creationId xmlns:p14="http://schemas.microsoft.com/office/powerpoint/2010/main" val="20139629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Developing APIs</a:t>
            </a:r>
            <a:r>
              <a:rPr lang="en-US" baseline="0" dirty="0" smtClean="0"/>
              <a:t> (or any tech) in Government is an issue in Organizational Change Management. </a:t>
            </a:r>
          </a:p>
          <a:p>
            <a:endParaRPr lang="en-US" baseline="0" dirty="0" smtClean="0"/>
          </a:p>
          <a:p>
            <a:r>
              <a:rPr lang="en-US" baseline="0" dirty="0" smtClean="0"/>
              <a:t>Where you have align Process, Policy and People in order to enable Technology development. </a:t>
            </a:r>
          </a:p>
          <a:p>
            <a:endParaRPr lang="en-US" baseline="0" dirty="0" smtClean="0"/>
          </a:p>
          <a:p>
            <a:r>
              <a:rPr lang="en-US" baseline="0" dirty="0" smtClean="0"/>
              <a:t>It is daunting, slow and normally takes a lot of effort. </a:t>
            </a: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8</a:t>
            </a:fld>
            <a:endParaRPr lang="en-US" dirty="0"/>
          </a:p>
        </p:txBody>
      </p:sp>
    </p:spTree>
    <p:extLst>
      <p:ext uri="{BB962C8B-B14F-4D97-AF65-F5344CB8AC3E}">
        <p14:creationId xmlns:p14="http://schemas.microsoft.com/office/powerpoint/2010/main" val="80682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However, there is hope on the horizon. </a:t>
            </a: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9</a:t>
            </a:fld>
            <a:endParaRPr lang="en-US" dirty="0"/>
          </a:p>
        </p:txBody>
      </p:sp>
    </p:spTree>
    <p:extLst>
      <p:ext uri="{BB962C8B-B14F-4D97-AF65-F5344CB8AC3E}">
        <p14:creationId xmlns:p14="http://schemas.microsoft.com/office/powerpoint/2010/main" val="708272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3_Title Slide">
    <p:bg>
      <p:bgPr>
        <a:solidFill>
          <a:schemeClr val="bg1"/>
        </a:soli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alphaModFix amt="48000"/>
            <a:extLst>
              <a:ext uri="{28A0092B-C50C-407E-A947-70E740481C1C}">
                <a14:useLocalDpi xmlns:a14="http://schemas.microsoft.com/office/drawing/2010/main" val="0"/>
              </a:ext>
            </a:extLst>
          </a:blip>
          <a:stretch>
            <a:fillRect/>
          </a:stretch>
        </p:blipFill>
        <p:spPr>
          <a:xfrm>
            <a:off x="-515184" y="9331"/>
            <a:ext cx="13222367" cy="6858000"/>
          </a:xfrm>
          <a:prstGeom prst="rect">
            <a:avLst/>
          </a:prstGeom>
        </p:spPr>
      </p:pic>
      <p:sp>
        <p:nvSpPr>
          <p:cNvPr id="9" name="Title 1"/>
          <p:cNvSpPr>
            <a:spLocks noGrp="1"/>
          </p:cNvSpPr>
          <p:nvPr>
            <p:ph type="ctrTitle" hasCustomPrompt="1"/>
          </p:nvPr>
        </p:nvSpPr>
        <p:spPr>
          <a:xfrm>
            <a:off x="194553" y="2830197"/>
            <a:ext cx="6478622" cy="1080322"/>
          </a:xfrm>
          <a:solidFill>
            <a:srgbClr val="306EA5">
              <a:alpha val="73000"/>
            </a:srgbClr>
          </a:solidFill>
          <a:ln>
            <a:noFill/>
          </a:ln>
          <a:effectLst>
            <a:outerShdw blurRad="50800" dist="76200" dir="2700000" algn="tl" rotWithShape="0">
              <a:prstClr val="black">
                <a:alpha val="40000"/>
              </a:prstClr>
            </a:outerShdw>
          </a:effectLst>
        </p:spPr>
        <p:txBody>
          <a:bodyPr anchor="ctr">
            <a:noAutofit/>
          </a:bodyPr>
          <a:lstStyle>
            <a:lvl1pPr algn="l">
              <a:defRPr sz="4000" baseline="0">
                <a:solidFill>
                  <a:schemeClr val="bg1"/>
                </a:solidFill>
                <a:latin typeface="DIN Alternate" charset="0"/>
                <a:ea typeface="DIN Alternate" charset="0"/>
                <a:cs typeface="DIN Alternate" charset="0"/>
              </a:defRPr>
            </a:lvl1pPr>
          </a:lstStyle>
          <a:p>
            <a:r>
              <a:rPr lang="en-US" dirty="0" smtClean="0"/>
              <a:t>EDIT MASTER TITLE</a:t>
            </a:r>
            <a:endParaRPr lang="en-US" dirty="0"/>
          </a:p>
        </p:txBody>
      </p:sp>
      <p:sp>
        <p:nvSpPr>
          <p:cNvPr id="10" name="Subtitle 2"/>
          <p:cNvSpPr>
            <a:spLocks noGrp="1"/>
          </p:cNvSpPr>
          <p:nvPr>
            <p:ph type="subTitle" idx="1" hasCustomPrompt="1"/>
          </p:nvPr>
        </p:nvSpPr>
        <p:spPr>
          <a:xfrm>
            <a:off x="194553" y="4229969"/>
            <a:ext cx="5213830" cy="889000"/>
          </a:xfrm>
          <a:solidFill>
            <a:srgbClr val="306EA5">
              <a:alpha val="73000"/>
            </a:srgbClr>
          </a:solidFill>
          <a:ln>
            <a:noFill/>
          </a:ln>
          <a:effectLst>
            <a:outerShdw blurRad="50800" dist="76200" dir="2700000" algn="tl" rotWithShape="0">
              <a:prstClr val="black">
                <a:alpha val="40000"/>
              </a:prstClr>
            </a:outerShdw>
          </a:effectLst>
        </p:spPr>
        <p:txBody>
          <a:bodyPr anchor="ctr"/>
          <a:lstStyle>
            <a:lvl1pPr marL="0" indent="0" algn="l">
              <a:buNone/>
              <a:defRPr sz="2400" baseline="0">
                <a:solidFill>
                  <a:schemeClr val="bg1"/>
                </a:solidFill>
                <a:latin typeface="DIN Alternate" charset="0"/>
                <a:ea typeface="DIN Alternate" charset="0"/>
                <a:cs typeface="DIN Alternate"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NAME / TITLE GOES HERE</a:t>
            </a:r>
            <a:endParaRPr lang="en-US" dirty="0"/>
          </a:p>
        </p:txBody>
      </p:sp>
    </p:spTree>
    <p:extLst>
      <p:ext uri="{BB962C8B-B14F-4D97-AF65-F5344CB8AC3E}">
        <p14:creationId xmlns:p14="http://schemas.microsoft.com/office/powerpoint/2010/main" val="1720911707"/>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ide by side ">
    <p:bg>
      <p:bgPr>
        <a:solidFill>
          <a:srgbClr val="306EA5"/>
        </a:solidFill>
        <a:effectLst/>
      </p:bgPr>
    </p:bg>
    <p:spTree>
      <p:nvGrpSpPr>
        <p:cNvPr id="1" name=""/>
        <p:cNvGrpSpPr/>
        <p:nvPr/>
      </p:nvGrpSpPr>
      <p:grpSpPr>
        <a:xfrm>
          <a:off x="0" y="0"/>
          <a:ext cx="0" cy="0"/>
          <a:chOff x="0" y="0"/>
          <a:chExt cx="0" cy="0"/>
        </a:xfrm>
      </p:grpSpPr>
      <p:sp>
        <p:nvSpPr>
          <p:cNvPr id="8" name="Rectangle 7"/>
          <p:cNvSpPr/>
          <p:nvPr userDrawn="1"/>
        </p:nvSpPr>
        <p:spPr>
          <a:xfrm>
            <a:off x="-270753" y="6253324"/>
            <a:ext cx="12462753" cy="6046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p:cNvSpPr>
            <a:spLocks noGrp="1"/>
          </p:cNvSpPr>
          <p:nvPr>
            <p:ph idx="1" hasCustomPrompt="1"/>
          </p:nvPr>
        </p:nvSpPr>
        <p:spPr>
          <a:xfrm>
            <a:off x="538231" y="1714501"/>
            <a:ext cx="5422392" cy="4105654"/>
          </a:xfrm>
        </p:spPr>
        <p:txBody>
          <a:bodyPr>
            <a:normAutofit/>
          </a:bodyPr>
          <a:lstStyle>
            <a:lvl1pPr>
              <a:defRPr sz="3600" baseline="0">
                <a:solidFill>
                  <a:schemeClr val="bg1"/>
                </a:solidFill>
              </a:defRPr>
            </a:lvl1pPr>
            <a:lvl2pPr>
              <a:defRPr sz="320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smtClean="0"/>
              <a:t>Bullets here</a:t>
            </a:r>
            <a:endParaRPr lang="en-US" dirty="0" smtClean="0"/>
          </a:p>
        </p:txBody>
      </p:sp>
      <p:sp>
        <p:nvSpPr>
          <p:cNvPr id="4" name="Date Placeholder 3"/>
          <p:cNvSpPr>
            <a:spLocks noGrp="1"/>
          </p:cNvSpPr>
          <p:nvPr>
            <p:ph type="dt" sz="half" idx="10"/>
          </p:nvPr>
        </p:nvSpPr>
        <p:spPr/>
        <p:txBody>
          <a:bodyPr/>
          <a:lstStyle/>
          <a:p>
            <a:fld id="{7CA8F2E2-1E60-6344-958D-70C437E89490}" type="datetime1">
              <a:rPr lang="en-US" smtClean="0"/>
              <a:t>9/14/16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50819AE-02FA-3749-BFC2-030922A62D98}" type="slidenum">
              <a:rPr lang="en-US" smtClean="0"/>
              <a:t>‹#›</a:t>
            </a:fld>
            <a:endParaRPr lang="en-US" dirty="0"/>
          </a:p>
        </p:txBody>
      </p:sp>
      <p:sp>
        <p:nvSpPr>
          <p:cNvPr id="10" name="Title 1"/>
          <p:cNvSpPr>
            <a:spLocks noGrp="1"/>
          </p:cNvSpPr>
          <p:nvPr>
            <p:ph type="title" hasCustomPrompt="1"/>
          </p:nvPr>
        </p:nvSpPr>
        <p:spPr>
          <a:xfrm>
            <a:off x="626290" y="423702"/>
            <a:ext cx="10515600" cy="959704"/>
          </a:xfrm>
        </p:spPr>
        <p:txBody>
          <a:bodyPr/>
          <a:lstStyle>
            <a:lvl1pPr>
              <a:defRPr baseline="0">
                <a:solidFill>
                  <a:schemeClr val="bg1"/>
                </a:solidFill>
              </a:defRPr>
            </a:lvl1pPr>
          </a:lstStyle>
          <a:p>
            <a:r>
              <a:rPr lang="en-US" dirty="0" smtClean="0"/>
              <a:t>Split slides tend to be cluttered…but if you must </a:t>
            </a:r>
            <a:endParaRPr lang="en-US" dirty="0"/>
          </a:p>
        </p:txBody>
      </p:sp>
      <p:sp>
        <p:nvSpPr>
          <p:cNvPr id="11" name="Content Placeholder 2"/>
          <p:cNvSpPr>
            <a:spLocks noGrp="1"/>
          </p:cNvSpPr>
          <p:nvPr>
            <p:ph idx="13" hasCustomPrompt="1"/>
          </p:nvPr>
        </p:nvSpPr>
        <p:spPr>
          <a:xfrm>
            <a:off x="5975863" y="1714500"/>
            <a:ext cx="5422392" cy="4105654"/>
          </a:xfrm>
        </p:spPr>
        <p:txBody>
          <a:bodyPr>
            <a:normAutofit/>
          </a:bodyPr>
          <a:lstStyle>
            <a:lvl1pPr>
              <a:defRPr sz="3600" baseline="0">
                <a:solidFill>
                  <a:schemeClr val="bg1"/>
                </a:solidFill>
              </a:defRPr>
            </a:lvl1pPr>
            <a:lvl2pPr>
              <a:defRPr sz="320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Image here</a:t>
            </a:r>
          </a:p>
        </p:txBody>
      </p:sp>
    </p:spTree>
    <p:extLst>
      <p:ext uri="{BB962C8B-B14F-4D97-AF65-F5344CB8AC3E}">
        <p14:creationId xmlns:p14="http://schemas.microsoft.com/office/powerpoint/2010/main" val="6890572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ide by side comparison">
    <p:bg>
      <p:bgPr>
        <a:solidFill>
          <a:schemeClr val="bg1"/>
        </a:solidFill>
        <a:effectLst/>
      </p:bgPr>
    </p:bg>
    <p:spTree>
      <p:nvGrpSpPr>
        <p:cNvPr id="1" name=""/>
        <p:cNvGrpSpPr/>
        <p:nvPr/>
      </p:nvGrpSpPr>
      <p:grpSpPr>
        <a:xfrm>
          <a:off x="0" y="0"/>
          <a:ext cx="0" cy="0"/>
          <a:chOff x="0" y="0"/>
          <a:chExt cx="0" cy="0"/>
        </a:xfrm>
      </p:grpSpPr>
      <p:sp>
        <p:nvSpPr>
          <p:cNvPr id="8" name="Rectangle 7"/>
          <p:cNvSpPr/>
          <p:nvPr userDrawn="1"/>
        </p:nvSpPr>
        <p:spPr>
          <a:xfrm>
            <a:off x="-270753" y="6253324"/>
            <a:ext cx="12462753" cy="6046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p:cNvSpPr>
            <a:spLocks noGrp="1"/>
          </p:cNvSpPr>
          <p:nvPr>
            <p:ph idx="1" hasCustomPrompt="1"/>
          </p:nvPr>
        </p:nvSpPr>
        <p:spPr>
          <a:xfrm>
            <a:off x="538231" y="1714501"/>
            <a:ext cx="5422392" cy="4105654"/>
          </a:xfrm>
        </p:spPr>
        <p:txBody>
          <a:bodyPr>
            <a:normAutofit/>
          </a:bodyPr>
          <a:lstStyle>
            <a:lvl1pPr>
              <a:defRPr sz="3600" baseline="0">
                <a:solidFill>
                  <a:srgbClr val="306EA5"/>
                </a:solidFill>
              </a:defRPr>
            </a:lvl1pPr>
            <a:lvl2pPr>
              <a:defRPr sz="320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smtClean="0"/>
              <a:t>Bullets here</a:t>
            </a:r>
            <a:endParaRPr lang="en-US" dirty="0" smtClean="0"/>
          </a:p>
        </p:txBody>
      </p:sp>
      <p:sp>
        <p:nvSpPr>
          <p:cNvPr id="4" name="Date Placeholder 3"/>
          <p:cNvSpPr>
            <a:spLocks noGrp="1"/>
          </p:cNvSpPr>
          <p:nvPr>
            <p:ph type="dt" sz="half" idx="10"/>
          </p:nvPr>
        </p:nvSpPr>
        <p:spPr/>
        <p:txBody>
          <a:bodyPr/>
          <a:lstStyle/>
          <a:p>
            <a:fld id="{7CA8F2E2-1E60-6344-958D-70C437E89490}" type="datetime1">
              <a:rPr lang="en-US" smtClean="0"/>
              <a:t>9/14/16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50819AE-02FA-3749-BFC2-030922A62D98}" type="slidenum">
              <a:rPr lang="en-US" smtClean="0"/>
              <a:t>‹#›</a:t>
            </a:fld>
            <a:endParaRPr lang="en-US" dirty="0"/>
          </a:p>
        </p:txBody>
      </p:sp>
      <p:sp>
        <p:nvSpPr>
          <p:cNvPr id="10" name="Title 1"/>
          <p:cNvSpPr>
            <a:spLocks noGrp="1"/>
          </p:cNvSpPr>
          <p:nvPr>
            <p:ph type="title" hasCustomPrompt="1"/>
          </p:nvPr>
        </p:nvSpPr>
        <p:spPr>
          <a:xfrm>
            <a:off x="626290" y="423702"/>
            <a:ext cx="10515600" cy="959704"/>
          </a:xfrm>
        </p:spPr>
        <p:txBody>
          <a:bodyPr/>
          <a:lstStyle>
            <a:lvl1pPr>
              <a:defRPr baseline="0">
                <a:solidFill>
                  <a:srgbClr val="306EA5"/>
                </a:solidFill>
              </a:defRPr>
            </a:lvl1pPr>
          </a:lstStyle>
          <a:p>
            <a:r>
              <a:rPr lang="en-US" dirty="0" smtClean="0"/>
              <a:t>Split slides tend to be cluttered…but if you must </a:t>
            </a:r>
            <a:endParaRPr lang="en-US" dirty="0"/>
          </a:p>
        </p:txBody>
      </p:sp>
      <p:sp>
        <p:nvSpPr>
          <p:cNvPr id="11" name="Content Placeholder 2"/>
          <p:cNvSpPr>
            <a:spLocks noGrp="1"/>
          </p:cNvSpPr>
          <p:nvPr>
            <p:ph idx="13" hasCustomPrompt="1"/>
          </p:nvPr>
        </p:nvSpPr>
        <p:spPr>
          <a:xfrm>
            <a:off x="5975863" y="1714500"/>
            <a:ext cx="5422392" cy="4105654"/>
          </a:xfrm>
        </p:spPr>
        <p:txBody>
          <a:bodyPr>
            <a:normAutofit/>
          </a:bodyPr>
          <a:lstStyle>
            <a:lvl1pPr>
              <a:defRPr sz="3600" baseline="0">
                <a:solidFill>
                  <a:srgbClr val="306EA5"/>
                </a:solidFill>
              </a:defRPr>
            </a:lvl1pPr>
            <a:lvl2pPr>
              <a:defRPr sz="320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Image here</a:t>
            </a:r>
          </a:p>
        </p:txBody>
      </p:sp>
    </p:spTree>
    <p:extLst>
      <p:ext uri="{BB962C8B-B14F-4D97-AF65-F5344CB8AC3E}">
        <p14:creationId xmlns:p14="http://schemas.microsoft.com/office/powerpoint/2010/main" val="157397702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ANK BLUE">
    <p:bg>
      <p:bgPr>
        <a:solidFill>
          <a:srgbClr val="306EA5"/>
        </a:solidFill>
        <a:effectLst/>
      </p:bgPr>
    </p:bg>
    <p:spTree>
      <p:nvGrpSpPr>
        <p:cNvPr id="1" name=""/>
        <p:cNvGrpSpPr/>
        <p:nvPr/>
      </p:nvGrpSpPr>
      <p:grpSpPr>
        <a:xfrm>
          <a:off x="0" y="0"/>
          <a:ext cx="0" cy="0"/>
          <a:chOff x="0" y="0"/>
          <a:chExt cx="0" cy="0"/>
        </a:xfrm>
      </p:grpSpPr>
      <p:sp>
        <p:nvSpPr>
          <p:cNvPr id="32" name="Rectangle 31"/>
          <p:cNvSpPr/>
          <p:nvPr userDrawn="1"/>
        </p:nvSpPr>
        <p:spPr>
          <a:xfrm>
            <a:off x="-270753" y="6253324"/>
            <a:ext cx="12462753" cy="6046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Date Placeholder 3"/>
          <p:cNvSpPr>
            <a:spLocks noGrp="1"/>
          </p:cNvSpPr>
          <p:nvPr>
            <p:ph type="dt" sz="half" idx="10"/>
          </p:nvPr>
        </p:nvSpPr>
        <p:spPr/>
        <p:txBody>
          <a:bodyPr/>
          <a:lstStyle/>
          <a:p>
            <a:fld id="{7CA8F2E2-1E60-6344-958D-70C437E89490}" type="datetime1">
              <a:rPr lang="en-US" smtClean="0"/>
              <a:t>9/14/16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50819AE-02FA-3749-BFC2-030922A62D98}" type="slidenum">
              <a:rPr lang="en-US" smtClean="0"/>
              <a:t>‹#›</a:t>
            </a:fld>
            <a:endParaRPr lang="en-US" dirty="0"/>
          </a:p>
        </p:txBody>
      </p:sp>
    </p:spTree>
    <p:extLst>
      <p:ext uri="{BB962C8B-B14F-4D97-AF65-F5344CB8AC3E}">
        <p14:creationId xmlns:p14="http://schemas.microsoft.com/office/powerpoint/2010/main" val="50793423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WHITE">
    <p:bg>
      <p:bgPr>
        <a:solidFill>
          <a:schemeClr val="bg1"/>
        </a:solidFill>
        <a:effectLst/>
      </p:bgPr>
    </p:bg>
    <p:spTree>
      <p:nvGrpSpPr>
        <p:cNvPr id="1" name=""/>
        <p:cNvGrpSpPr/>
        <p:nvPr/>
      </p:nvGrpSpPr>
      <p:grpSpPr>
        <a:xfrm>
          <a:off x="0" y="0"/>
          <a:ext cx="0" cy="0"/>
          <a:chOff x="0" y="0"/>
          <a:chExt cx="0" cy="0"/>
        </a:xfrm>
      </p:grpSpPr>
      <p:sp>
        <p:nvSpPr>
          <p:cNvPr id="32" name="Rectangle 31"/>
          <p:cNvSpPr/>
          <p:nvPr userDrawn="1"/>
        </p:nvSpPr>
        <p:spPr>
          <a:xfrm>
            <a:off x="-270753" y="6253324"/>
            <a:ext cx="12462753" cy="6046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Date Placeholder 3"/>
          <p:cNvSpPr>
            <a:spLocks noGrp="1"/>
          </p:cNvSpPr>
          <p:nvPr>
            <p:ph type="dt" sz="half" idx="10"/>
          </p:nvPr>
        </p:nvSpPr>
        <p:spPr/>
        <p:txBody>
          <a:bodyPr/>
          <a:lstStyle/>
          <a:p>
            <a:fld id="{7CA8F2E2-1E60-6344-958D-70C437E89490}" type="datetime1">
              <a:rPr lang="en-US" smtClean="0"/>
              <a:t>9/14/16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50819AE-02FA-3749-BFC2-030922A62D98}" type="slidenum">
              <a:rPr lang="en-US" smtClean="0"/>
              <a:t>‹#›</a:t>
            </a:fld>
            <a:endParaRPr lang="en-US" dirty="0"/>
          </a:p>
        </p:txBody>
      </p:sp>
    </p:spTree>
    <p:extLst>
      <p:ext uri="{BB962C8B-B14F-4D97-AF65-F5344CB8AC3E}">
        <p14:creationId xmlns:p14="http://schemas.microsoft.com/office/powerpoint/2010/main" val="57539690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END PAGE">
    <p:bg>
      <p:bgPr>
        <a:solidFill>
          <a:schemeClr val="bg1"/>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alphaModFix amt="48000"/>
            <a:extLst>
              <a:ext uri="{28A0092B-C50C-407E-A947-70E740481C1C}">
                <a14:useLocalDpi xmlns:a14="http://schemas.microsoft.com/office/drawing/2010/main" val="0"/>
              </a:ext>
            </a:extLst>
          </a:blip>
          <a:stretch>
            <a:fillRect/>
          </a:stretch>
        </p:blipFill>
        <p:spPr>
          <a:xfrm>
            <a:off x="-515184" y="9331"/>
            <a:ext cx="13222367" cy="6858000"/>
          </a:xfrm>
          <a:prstGeom prst="rect">
            <a:avLst/>
          </a:prstGeom>
        </p:spPr>
      </p:pic>
      <p:sp>
        <p:nvSpPr>
          <p:cNvPr id="9" name="Title 1"/>
          <p:cNvSpPr>
            <a:spLocks noGrp="1"/>
          </p:cNvSpPr>
          <p:nvPr>
            <p:ph type="ctrTitle" hasCustomPrompt="1"/>
          </p:nvPr>
        </p:nvSpPr>
        <p:spPr>
          <a:xfrm>
            <a:off x="194553" y="3567144"/>
            <a:ext cx="6478622" cy="1080322"/>
          </a:xfrm>
          <a:solidFill>
            <a:srgbClr val="306EA5">
              <a:alpha val="73000"/>
            </a:srgbClr>
          </a:solidFill>
          <a:ln>
            <a:noFill/>
          </a:ln>
          <a:effectLst>
            <a:outerShdw blurRad="50800" dist="76200" dir="2700000" algn="tl" rotWithShape="0">
              <a:prstClr val="black">
                <a:alpha val="40000"/>
              </a:prstClr>
            </a:outerShdw>
          </a:effectLst>
        </p:spPr>
        <p:txBody>
          <a:bodyPr anchor="ctr">
            <a:noAutofit/>
          </a:bodyPr>
          <a:lstStyle>
            <a:lvl1pPr algn="l">
              <a:defRPr sz="4000" baseline="0">
                <a:solidFill>
                  <a:schemeClr val="bg1"/>
                </a:solidFill>
                <a:latin typeface="DIN Alternate" charset="0"/>
                <a:ea typeface="DIN Alternate" charset="0"/>
                <a:cs typeface="DIN Alternate" charset="0"/>
              </a:defRPr>
            </a:lvl1pPr>
          </a:lstStyle>
          <a:p>
            <a:r>
              <a:rPr lang="en-US" dirty="0" smtClean="0"/>
              <a:t>DROP THE MIC – YOUR NAME GOES HERE</a:t>
            </a:r>
            <a:endParaRPr lang="en-US" dirty="0"/>
          </a:p>
        </p:txBody>
      </p:sp>
      <p:sp>
        <p:nvSpPr>
          <p:cNvPr id="10" name="Subtitle 2"/>
          <p:cNvSpPr>
            <a:spLocks noGrp="1"/>
          </p:cNvSpPr>
          <p:nvPr>
            <p:ph type="subTitle" idx="1" hasCustomPrompt="1"/>
          </p:nvPr>
        </p:nvSpPr>
        <p:spPr>
          <a:xfrm>
            <a:off x="194553" y="4804116"/>
            <a:ext cx="3874527" cy="589729"/>
          </a:xfrm>
          <a:solidFill>
            <a:srgbClr val="306EA5">
              <a:alpha val="73000"/>
            </a:srgbClr>
          </a:solidFill>
          <a:ln>
            <a:noFill/>
          </a:ln>
          <a:effectLst>
            <a:outerShdw blurRad="50800" dist="76200" dir="2700000" algn="tl" rotWithShape="0">
              <a:prstClr val="black">
                <a:alpha val="40000"/>
              </a:prstClr>
            </a:outerShdw>
          </a:effectLst>
        </p:spPr>
        <p:txBody>
          <a:bodyPr anchor="ctr"/>
          <a:lstStyle>
            <a:lvl1pPr marL="0" indent="0" algn="l">
              <a:buNone/>
              <a:defRPr sz="2400" baseline="0">
                <a:solidFill>
                  <a:schemeClr val="bg1"/>
                </a:solidFill>
                <a:latin typeface="DIN Alternate" charset="0"/>
                <a:ea typeface="DIN Alternate" charset="0"/>
                <a:cs typeface="DIN Alternate"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YOUR CONTACT</a:t>
            </a:r>
            <a:endParaRPr lang="en-US" dirty="0"/>
          </a:p>
        </p:txBody>
      </p:sp>
    </p:spTree>
    <p:extLst>
      <p:ext uri="{BB962C8B-B14F-4D97-AF65-F5344CB8AC3E}">
        <p14:creationId xmlns:p14="http://schemas.microsoft.com/office/powerpoint/2010/main" val="1900972717"/>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pic>
        <p:nvPicPr>
          <p:cNvPr id="20" name="Picture 19"/>
          <p:cNvPicPr>
            <a:picLocks noChangeAspect="1"/>
          </p:cNvPicPr>
          <p:nvPr userDrawn="1"/>
        </p:nvPicPr>
        <p:blipFill>
          <a:blip r:embed="rId2">
            <a:alphaModFix amt="48000"/>
            <a:extLst>
              <a:ext uri="{28A0092B-C50C-407E-A947-70E740481C1C}">
                <a14:useLocalDpi xmlns:a14="http://schemas.microsoft.com/office/drawing/2010/main" val="0"/>
              </a:ext>
            </a:extLst>
          </a:blip>
          <a:stretch>
            <a:fillRect/>
          </a:stretch>
        </p:blipFill>
        <p:spPr>
          <a:xfrm>
            <a:off x="-515184" y="9331"/>
            <a:ext cx="13222367" cy="6858000"/>
          </a:xfrm>
          <a:prstGeom prst="rect">
            <a:avLst/>
          </a:prstGeom>
        </p:spPr>
      </p:pic>
      <p:sp>
        <p:nvSpPr>
          <p:cNvPr id="32" name="Rectangle 31"/>
          <p:cNvSpPr/>
          <p:nvPr userDrawn="1"/>
        </p:nvSpPr>
        <p:spPr>
          <a:xfrm>
            <a:off x="-270753" y="6253324"/>
            <a:ext cx="12462753" cy="6046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Date Placeholder 3"/>
          <p:cNvSpPr>
            <a:spLocks noGrp="1"/>
          </p:cNvSpPr>
          <p:nvPr>
            <p:ph type="dt" sz="half" idx="10"/>
          </p:nvPr>
        </p:nvSpPr>
        <p:spPr/>
        <p:txBody>
          <a:bodyPr/>
          <a:lstStyle/>
          <a:p>
            <a:fld id="{7CA8F2E2-1E60-6344-958D-70C437E89490}" type="datetime1">
              <a:rPr lang="en-US" smtClean="0"/>
              <a:t>9/14/16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50819AE-02FA-3749-BFC2-030922A62D98}" type="slidenum">
              <a:rPr lang="en-US" smtClean="0"/>
              <a:t>‹#›</a:t>
            </a:fld>
            <a:endParaRPr lang="en-US" dirty="0"/>
          </a:p>
        </p:txBody>
      </p:sp>
      <p:sp>
        <p:nvSpPr>
          <p:cNvPr id="2" name="Title 1"/>
          <p:cNvSpPr>
            <a:spLocks noGrp="1"/>
          </p:cNvSpPr>
          <p:nvPr>
            <p:ph type="title" hasCustomPrompt="1"/>
          </p:nvPr>
        </p:nvSpPr>
        <p:spPr>
          <a:xfrm>
            <a:off x="1947153" y="1892868"/>
            <a:ext cx="3101925" cy="918926"/>
          </a:xfrm>
        </p:spPr>
        <p:txBody>
          <a:bodyPr>
            <a:normAutofit/>
          </a:bodyPr>
          <a:lstStyle>
            <a:lvl1pPr>
              <a:defRPr sz="3600">
                <a:solidFill>
                  <a:schemeClr val="tx2"/>
                </a:solidFill>
                <a:latin typeface="DIN Alternate" charset="0"/>
                <a:ea typeface="DIN Alternate" charset="0"/>
                <a:cs typeface="DIN Alternate" charset="0"/>
              </a:defRPr>
            </a:lvl1pPr>
          </a:lstStyle>
          <a:p>
            <a:r>
              <a:rPr lang="en-US" dirty="0" smtClean="0"/>
              <a:t>TOPIC</a:t>
            </a:r>
            <a:endParaRPr lang="en-US" dirty="0"/>
          </a:p>
        </p:txBody>
      </p:sp>
      <p:sp>
        <p:nvSpPr>
          <p:cNvPr id="10" name="Title 1"/>
          <p:cNvSpPr txBox="1">
            <a:spLocks/>
          </p:cNvSpPr>
          <p:nvPr userDrawn="1"/>
        </p:nvSpPr>
        <p:spPr>
          <a:xfrm>
            <a:off x="1301885" y="663799"/>
            <a:ext cx="10515599" cy="91892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0" i="0" kern="1200">
                <a:solidFill>
                  <a:schemeClr val="tx2"/>
                </a:solidFill>
                <a:latin typeface="DIN Alternate" charset="0"/>
                <a:ea typeface="DIN Alternate" charset="0"/>
                <a:cs typeface="DIN Alternate" charset="0"/>
              </a:defRPr>
            </a:lvl1pPr>
          </a:lstStyle>
          <a:p>
            <a:r>
              <a:rPr lang="en-US" sz="5400" b="1" dirty="0" smtClean="0"/>
              <a:t> THE</a:t>
            </a:r>
            <a:r>
              <a:rPr lang="en-US" sz="5400" b="1" baseline="0" dirty="0" smtClean="0"/>
              <a:t> PLAN</a:t>
            </a:r>
            <a:endParaRPr lang="en-US" sz="4000" b="1" dirty="0"/>
          </a:p>
        </p:txBody>
      </p:sp>
      <p:sp>
        <p:nvSpPr>
          <p:cNvPr id="16" name="Oval 15"/>
          <p:cNvSpPr/>
          <p:nvPr userDrawn="1"/>
        </p:nvSpPr>
        <p:spPr>
          <a:xfrm>
            <a:off x="1651878" y="3152581"/>
            <a:ext cx="295275" cy="285750"/>
          </a:xfrm>
          <a:prstGeom prst="ellipse">
            <a:avLst/>
          </a:prstGeom>
          <a:noFill/>
          <a:ln w="571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Oval 16"/>
          <p:cNvSpPr/>
          <p:nvPr userDrawn="1"/>
        </p:nvSpPr>
        <p:spPr>
          <a:xfrm>
            <a:off x="1651877" y="2215901"/>
            <a:ext cx="295275" cy="285750"/>
          </a:xfrm>
          <a:prstGeom prst="ellipse">
            <a:avLst/>
          </a:prstGeom>
          <a:noFill/>
          <a:ln w="571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p:cNvSpPr/>
          <p:nvPr userDrawn="1"/>
        </p:nvSpPr>
        <p:spPr>
          <a:xfrm>
            <a:off x="1651876" y="4121792"/>
            <a:ext cx="295275" cy="285750"/>
          </a:xfrm>
          <a:prstGeom prst="ellipse">
            <a:avLst/>
          </a:prstGeom>
          <a:noFill/>
          <a:ln w="571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p:cNvSpPr/>
          <p:nvPr userDrawn="1"/>
        </p:nvSpPr>
        <p:spPr>
          <a:xfrm>
            <a:off x="1006610" y="980387"/>
            <a:ext cx="295275" cy="285750"/>
          </a:xfrm>
          <a:prstGeom prst="ellipse">
            <a:avLst/>
          </a:prstGeom>
          <a:noFill/>
          <a:ln w="571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1" name="Elbow Connector 20"/>
          <p:cNvCxnSpPr>
            <a:stCxn id="19" idx="2"/>
            <a:endCxn id="17" idx="2"/>
          </p:cNvCxnSpPr>
          <p:nvPr userDrawn="1"/>
        </p:nvCxnSpPr>
        <p:spPr>
          <a:xfrm rot="10800000" flipH="1" flipV="1">
            <a:off x="1006609" y="1123262"/>
            <a:ext cx="645267" cy="1235514"/>
          </a:xfrm>
          <a:prstGeom prst="bentConnector3">
            <a:avLst>
              <a:gd name="adj1" fmla="val -35427"/>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2" name="Elbow Connector 21"/>
          <p:cNvCxnSpPr>
            <a:stCxn id="19" idx="2"/>
            <a:endCxn id="16" idx="2"/>
          </p:cNvCxnSpPr>
          <p:nvPr userDrawn="1"/>
        </p:nvCxnSpPr>
        <p:spPr>
          <a:xfrm rot="10800000" flipH="1" flipV="1">
            <a:off x="1006610" y="1123262"/>
            <a:ext cx="645268" cy="2172194"/>
          </a:xfrm>
          <a:prstGeom prst="bentConnector3">
            <a:avLst>
              <a:gd name="adj1" fmla="val -35427"/>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5" name="Elbow Connector 24"/>
          <p:cNvCxnSpPr>
            <a:stCxn id="19" idx="2"/>
            <a:endCxn id="18" idx="2"/>
          </p:cNvCxnSpPr>
          <p:nvPr userDrawn="1"/>
        </p:nvCxnSpPr>
        <p:spPr>
          <a:xfrm rot="10800000" flipH="1" flipV="1">
            <a:off x="1006610" y="1123261"/>
            <a:ext cx="645266" cy="3141405"/>
          </a:xfrm>
          <a:prstGeom prst="bentConnector3">
            <a:avLst>
              <a:gd name="adj1" fmla="val -35427"/>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sp>
        <p:nvSpPr>
          <p:cNvPr id="35" name="Text Placeholder 34"/>
          <p:cNvSpPr>
            <a:spLocks noGrp="1"/>
          </p:cNvSpPr>
          <p:nvPr>
            <p:ph type="body" sz="quarter" idx="13" hasCustomPrompt="1"/>
          </p:nvPr>
        </p:nvSpPr>
        <p:spPr>
          <a:xfrm>
            <a:off x="1947151" y="2882384"/>
            <a:ext cx="3154362" cy="826143"/>
          </a:xfrm>
        </p:spPr>
        <p:txBody>
          <a:bodyPr vert="horz" lIns="91440" tIns="45720" rIns="91440" bIns="45720" rtlCol="0" anchor="ctr">
            <a:normAutofit/>
          </a:bodyPr>
          <a:lstStyle>
            <a:lvl1pPr>
              <a:defRPr lang="en-US" sz="3600" dirty="0">
                <a:solidFill>
                  <a:schemeClr val="tx2"/>
                </a:solidFill>
              </a:defRPr>
            </a:lvl1pPr>
          </a:lstStyle>
          <a:p>
            <a:pPr lvl="0">
              <a:spcBef>
                <a:spcPct val="0"/>
              </a:spcBef>
              <a:buNone/>
            </a:pPr>
            <a:r>
              <a:rPr lang="en-US" dirty="0" smtClean="0"/>
              <a:t>TOPIC</a:t>
            </a:r>
            <a:endParaRPr lang="en-US" dirty="0"/>
          </a:p>
        </p:txBody>
      </p:sp>
      <p:sp>
        <p:nvSpPr>
          <p:cNvPr id="36" name="Text Placeholder 34"/>
          <p:cNvSpPr>
            <a:spLocks noGrp="1"/>
          </p:cNvSpPr>
          <p:nvPr>
            <p:ph type="body" sz="quarter" idx="14" hasCustomPrompt="1"/>
          </p:nvPr>
        </p:nvSpPr>
        <p:spPr>
          <a:xfrm>
            <a:off x="1953306" y="3892979"/>
            <a:ext cx="3154362" cy="826143"/>
          </a:xfrm>
        </p:spPr>
        <p:txBody>
          <a:bodyPr vert="horz" lIns="91440" tIns="45720" rIns="91440" bIns="45720" rtlCol="0" anchor="ctr">
            <a:normAutofit/>
          </a:bodyPr>
          <a:lstStyle>
            <a:lvl1pPr>
              <a:defRPr lang="en-US" sz="3600" dirty="0">
                <a:solidFill>
                  <a:schemeClr val="tx2"/>
                </a:solidFill>
              </a:defRPr>
            </a:lvl1pPr>
          </a:lstStyle>
          <a:p>
            <a:pPr lvl="0">
              <a:spcBef>
                <a:spcPct val="0"/>
              </a:spcBef>
              <a:buNone/>
            </a:pPr>
            <a:r>
              <a:rPr lang="en-US" dirty="0" smtClean="0"/>
              <a:t>TOPIC</a:t>
            </a:r>
            <a:endParaRPr lang="en-US" dirty="0"/>
          </a:p>
        </p:txBody>
      </p:sp>
    </p:spTree>
    <p:extLst>
      <p:ext uri="{BB962C8B-B14F-4D97-AF65-F5344CB8AC3E}">
        <p14:creationId xmlns:p14="http://schemas.microsoft.com/office/powerpoint/2010/main" val="7736804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TANDALONE POINT BLUE">
    <p:bg>
      <p:bgPr>
        <a:solidFill>
          <a:srgbClr val="306EA5"/>
        </a:solidFill>
        <a:effectLst/>
      </p:bgPr>
    </p:bg>
    <p:spTree>
      <p:nvGrpSpPr>
        <p:cNvPr id="1" name=""/>
        <p:cNvGrpSpPr/>
        <p:nvPr/>
      </p:nvGrpSpPr>
      <p:grpSpPr>
        <a:xfrm>
          <a:off x="0" y="0"/>
          <a:ext cx="0" cy="0"/>
          <a:chOff x="0" y="0"/>
          <a:chExt cx="0" cy="0"/>
        </a:xfrm>
      </p:grpSpPr>
      <p:sp>
        <p:nvSpPr>
          <p:cNvPr id="32" name="Rectangle 31"/>
          <p:cNvSpPr/>
          <p:nvPr userDrawn="1"/>
        </p:nvSpPr>
        <p:spPr>
          <a:xfrm>
            <a:off x="-270753" y="6253324"/>
            <a:ext cx="12462753" cy="6046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Date Placeholder 3"/>
          <p:cNvSpPr>
            <a:spLocks noGrp="1"/>
          </p:cNvSpPr>
          <p:nvPr>
            <p:ph type="dt" sz="half" idx="10"/>
          </p:nvPr>
        </p:nvSpPr>
        <p:spPr/>
        <p:txBody>
          <a:bodyPr/>
          <a:lstStyle/>
          <a:p>
            <a:fld id="{7CA8F2E2-1E60-6344-958D-70C437E89490}" type="datetime1">
              <a:rPr lang="en-US" smtClean="0"/>
              <a:t>9/14/16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50819AE-02FA-3749-BFC2-030922A62D98}" type="slidenum">
              <a:rPr lang="en-US" smtClean="0"/>
              <a:t>‹#›</a:t>
            </a:fld>
            <a:endParaRPr lang="en-US" dirty="0"/>
          </a:p>
        </p:txBody>
      </p:sp>
      <p:sp>
        <p:nvSpPr>
          <p:cNvPr id="20" name="Title 1"/>
          <p:cNvSpPr>
            <a:spLocks noGrp="1"/>
          </p:cNvSpPr>
          <p:nvPr>
            <p:ph type="title" hasCustomPrompt="1"/>
          </p:nvPr>
        </p:nvSpPr>
        <p:spPr>
          <a:xfrm>
            <a:off x="838200" y="3912997"/>
            <a:ext cx="10515600" cy="1325563"/>
          </a:xfrm>
        </p:spPr>
        <p:txBody>
          <a:bodyPr>
            <a:normAutofit/>
          </a:bodyPr>
          <a:lstStyle>
            <a:lvl1pPr algn="ctr">
              <a:defRPr sz="4800" baseline="0">
                <a:solidFill>
                  <a:schemeClr val="bg1"/>
                </a:solidFill>
                <a:latin typeface="DIN Alternate" charset="0"/>
                <a:ea typeface="DIN Alternate" charset="0"/>
                <a:cs typeface="DIN Alternate" charset="0"/>
              </a:defRPr>
            </a:lvl1pPr>
          </a:lstStyle>
          <a:p>
            <a:r>
              <a:rPr lang="en-US" dirty="0" smtClean="0"/>
              <a:t>STANDALONE POINTS GO HERE</a:t>
            </a:r>
            <a:endParaRPr lang="en-US" dirty="0"/>
          </a:p>
        </p:txBody>
      </p:sp>
    </p:spTree>
    <p:extLst>
      <p:ext uri="{BB962C8B-B14F-4D97-AF65-F5344CB8AC3E}">
        <p14:creationId xmlns:p14="http://schemas.microsoft.com/office/powerpoint/2010/main" val="48450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TANDALONE POINT WHITE">
    <p:bg>
      <p:bgPr>
        <a:solidFill>
          <a:schemeClr val="bg1"/>
        </a:solidFill>
        <a:effectLst/>
      </p:bgPr>
    </p:bg>
    <p:spTree>
      <p:nvGrpSpPr>
        <p:cNvPr id="1" name=""/>
        <p:cNvGrpSpPr/>
        <p:nvPr/>
      </p:nvGrpSpPr>
      <p:grpSpPr>
        <a:xfrm>
          <a:off x="0" y="0"/>
          <a:ext cx="0" cy="0"/>
          <a:chOff x="0" y="0"/>
          <a:chExt cx="0" cy="0"/>
        </a:xfrm>
      </p:grpSpPr>
      <p:sp>
        <p:nvSpPr>
          <p:cNvPr id="32" name="Rectangle 31"/>
          <p:cNvSpPr/>
          <p:nvPr userDrawn="1"/>
        </p:nvSpPr>
        <p:spPr>
          <a:xfrm>
            <a:off x="-270753" y="6253324"/>
            <a:ext cx="12462753" cy="6046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Date Placeholder 3"/>
          <p:cNvSpPr>
            <a:spLocks noGrp="1"/>
          </p:cNvSpPr>
          <p:nvPr>
            <p:ph type="dt" sz="half" idx="10"/>
          </p:nvPr>
        </p:nvSpPr>
        <p:spPr/>
        <p:txBody>
          <a:bodyPr/>
          <a:lstStyle/>
          <a:p>
            <a:fld id="{7CA8F2E2-1E60-6344-958D-70C437E89490}" type="datetime1">
              <a:rPr lang="en-US" smtClean="0"/>
              <a:t>9/14/16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50819AE-02FA-3749-BFC2-030922A62D98}" type="slidenum">
              <a:rPr lang="en-US" smtClean="0"/>
              <a:t>‹#›</a:t>
            </a:fld>
            <a:endParaRPr lang="en-US" dirty="0"/>
          </a:p>
        </p:txBody>
      </p:sp>
      <p:sp>
        <p:nvSpPr>
          <p:cNvPr id="20" name="Title 1"/>
          <p:cNvSpPr>
            <a:spLocks noGrp="1"/>
          </p:cNvSpPr>
          <p:nvPr>
            <p:ph type="title" hasCustomPrompt="1"/>
          </p:nvPr>
        </p:nvSpPr>
        <p:spPr>
          <a:xfrm>
            <a:off x="838200" y="3912997"/>
            <a:ext cx="10515600" cy="1325563"/>
          </a:xfrm>
        </p:spPr>
        <p:txBody>
          <a:bodyPr>
            <a:normAutofit/>
          </a:bodyPr>
          <a:lstStyle>
            <a:lvl1pPr algn="ctr">
              <a:defRPr sz="4800" baseline="0">
                <a:solidFill>
                  <a:srgbClr val="306EA5"/>
                </a:solidFill>
                <a:latin typeface="DIN Alternate" charset="0"/>
                <a:ea typeface="DIN Alternate" charset="0"/>
                <a:cs typeface="DIN Alternate" charset="0"/>
              </a:defRPr>
            </a:lvl1pPr>
          </a:lstStyle>
          <a:p>
            <a:r>
              <a:rPr lang="en-US" dirty="0" smtClean="0"/>
              <a:t>STANDALONE POINTS GO HERE</a:t>
            </a:r>
            <a:endParaRPr lang="en-US" dirty="0"/>
          </a:p>
        </p:txBody>
      </p:sp>
    </p:spTree>
    <p:extLst>
      <p:ext uri="{BB962C8B-B14F-4D97-AF65-F5344CB8AC3E}">
        <p14:creationId xmlns:p14="http://schemas.microsoft.com/office/powerpoint/2010/main" val="13249920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rgbClr val="306EA5"/>
        </a:solidFill>
        <a:effectLst/>
      </p:bgPr>
    </p:bg>
    <p:spTree>
      <p:nvGrpSpPr>
        <p:cNvPr id="1" name=""/>
        <p:cNvGrpSpPr/>
        <p:nvPr/>
      </p:nvGrpSpPr>
      <p:grpSpPr>
        <a:xfrm>
          <a:off x="0" y="0"/>
          <a:ext cx="0" cy="0"/>
          <a:chOff x="0" y="0"/>
          <a:chExt cx="0" cy="0"/>
        </a:xfrm>
      </p:grpSpPr>
      <p:sp>
        <p:nvSpPr>
          <p:cNvPr id="8" name="Rectangle 7"/>
          <p:cNvSpPr/>
          <p:nvPr userDrawn="1"/>
        </p:nvSpPr>
        <p:spPr>
          <a:xfrm>
            <a:off x="-270753" y="6253324"/>
            <a:ext cx="12462753" cy="6046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626290" y="423701"/>
            <a:ext cx="10515600" cy="1325563"/>
          </a:xfrm>
        </p:spPr>
        <p:txBody>
          <a:bodyPr>
            <a:normAutofit/>
          </a:bodyPr>
          <a:lstStyle>
            <a:lvl1pPr>
              <a:defRPr sz="5400" baseline="0">
                <a:solidFill>
                  <a:schemeClr val="bg1"/>
                </a:solidFill>
              </a:defRPr>
            </a:lvl1pPr>
          </a:lstStyle>
          <a:p>
            <a:r>
              <a:rPr lang="en-US" dirty="0" smtClean="0"/>
              <a:t>Use Bullets Sparingly</a:t>
            </a:r>
            <a:endParaRPr lang="en-US" dirty="0"/>
          </a:p>
        </p:txBody>
      </p:sp>
      <p:sp>
        <p:nvSpPr>
          <p:cNvPr id="3" name="Content Placeholder 2"/>
          <p:cNvSpPr>
            <a:spLocks noGrp="1"/>
          </p:cNvSpPr>
          <p:nvPr>
            <p:ph idx="1" hasCustomPrompt="1"/>
          </p:nvPr>
        </p:nvSpPr>
        <p:spPr>
          <a:xfrm>
            <a:off x="650773" y="1825625"/>
            <a:ext cx="10515600" cy="4351338"/>
          </a:xfrm>
        </p:spPr>
        <p:txBody>
          <a:bodyPr>
            <a:normAutofit/>
          </a:bodyPr>
          <a:lstStyle>
            <a:lvl1pPr>
              <a:defRPr sz="3600" baseline="0">
                <a:solidFill>
                  <a:schemeClr val="bg1"/>
                </a:solidFill>
              </a:defRPr>
            </a:lvl1pPr>
            <a:lvl2pPr>
              <a:defRPr sz="320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BUT USE THIS SPARINGLY -- NO THESES GO HERE</a:t>
            </a:r>
          </a:p>
          <a:p>
            <a:pPr lvl="1"/>
            <a:r>
              <a:rPr lang="en-US" dirty="0" smtClean="0"/>
              <a:t>Second level</a:t>
            </a:r>
          </a:p>
        </p:txBody>
      </p:sp>
      <p:sp>
        <p:nvSpPr>
          <p:cNvPr id="4" name="Date Placeholder 3"/>
          <p:cNvSpPr>
            <a:spLocks noGrp="1"/>
          </p:cNvSpPr>
          <p:nvPr>
            <p:ph type="dt" sz="half" idx="10"/>
          </p:nvPr>
        </p:nvSpPr>
        <p:spPr/>
        <p:txBody>
          <a:bodyPr/>
          <a:lstStyle/>
          <a:p>
            <a:fld id="{7CA8F2E2-1E60-6344-958D-70C437E89490}" type="datetime1">
              <a:rPr lang="en-US" smtClean="0"/>
              <a:t>9/14/16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50819AE-02FA-3749-BFC2-030922A62D98}" type="slidenum">
              <a:rPr lang="en-US" smtClean="0"/>
              <a:t>‹#›</a:t>
            </a:fld>
            <a:endParaRPr lang="en-US" dirty="0"/>
          </a:p>
        </p:txBody>
      </p:sp>
    </p:spTree>
    <p:extLst>
      <p:ext uri="{BB962C8B-B14F-4D97-AF65-F5344CB8AC3E}">
        <p14:creationId xmlns:p14="http://schemas.microsoft.com/office/powerpoint/2010/main" val="19062793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4_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ormAutofit/>
          </a:bodyPr>
          <a:lstStyle>
            <a:lvl1pPr>
              <a:defRPr sz="5400" baseline="0">
                <a:solidFill>
                  <a:srgbClr val="306EA5"/>
                </a:solidFill>
              </a:defRPr>
            </a:lvl1pPr>
          </a:lstStyle>
          <a:p>
            <a:r>
              <a:rPr lang="en-US" dirty="0" smtClean="0"/>
              <a:t>Also inverses are available</a:t>
            </a:r>
            <a:endParaRPr lang="en-US" dirty="0"/>
          </a:p>
        </p:txBody>
      </p:sp>
      <p:sp>
        <p:nvSpPr>
          <p:cNvPr id="3" name="Content Placeholder 2"/>
          <p:cNvSpPr>
            <a:spLocks noGrp="1"/>
          </p:cNvSpPr>
          <p:nvPr>
            <p:ph idx="1" hasCustomPrompt="1"/>
          </p:nvPr>
        </p:nvSpPr>
        <p:spPr/>
        <p:txBody>
          <a:bodyPr>
            <a:normAutofit/>
          </a:bodyPr>
          <a:lstStyle>
            <a:lvl1pPr>
              <a:defRPr sz="3600" baseline="0">
                <a:solidFill>
                  <a:srgbClr val="306EA5"/>
                </a:solidFill>
              </a:defRPr>
            </a:lvl1pPr>
            <a:lvl2pPr>
              <a:defRPr sz="3200">
                <a:solidFill>
                  <a:srgbClr val="306EA5"/>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BUT USE THIS SPARINGLY -- NO THESES GO HERE</a:t>
            </a:r>
          </a:p>
          <a:p>
            <a:pPr lvl="1"/>
            <a:r>
              <a:rPr lang="en-US" dirty="0" smtClean="0"/>
              <a:t>Second level</a:t>
            </a:r>
          </a:p>
        </p:txBody>
      </p:sp>
      <p:sp>
        <p:nvSpPr>
          <p:cNvPr id="4" name="Date Placeholder 3"/>
          <p:cNvSpPr>
            <a:spLocks noGrp="1"/>
          </p:cNvSpPr>
          <p:nvPr>
            <p:ph type="dt" sz="half" idx="10"/>
          </p:nvPr>
        </p:nvSpPr>
        <p:spPr/>
        <p:txBody>
          <a:bodyPr/>
          <a:lstStyle/>
          <a:p>
            <a:fld id="{7CA8F2E2-1E60-6344-958D-70C437E89490}" type="datetime1">
              <a:rPr lang="en-US" smtClean="0"/>
              <a:t>9/14/16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50819AE-02FA-3749-BFC2-030922A62D98}" type="slidenum">
              <a:rPr lang="en-US" smtClean="0"/>
              <a:t>‹#›</a:t>
            </a:fld>
            <a:endParaRPr lang="en-US" dirty="0"/>
          </a:p>
        </p:txBody>
      </p:sp>
    </p:spTree>
    <p:extLst>
      <p:ext uri="{BB962C8B-B14F-4D97-AF65-F5344CB8AC3E}">
        <p14:creationId xmlns:p14="http://schemas.microsoft.com/office/powerpoint/2010/main" val="12777702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_Title and Content">
    <p:bg>
      <p:bgPr>
        <a:solidFill>
          <a:srgbClr val="306EA5"/>
        </a:solidFill>
        <a:effectLst/>
      </p:bgPr>
    </p:bg>
    <p:spTree>
      <p:nvGrpSpPr>
        <p:cNvPr id="1" name=""/>
        <p:cNvGrpSpPr/>
        <p:nvPr/>
      </p:nvGrpSpPr>
      <p:grpSpPr>
        <a:xfrm>
          <a:off x="0" y="0"/>
          <a:ext cx="0" cy="0"/>
          <a:chOff x="0" y="0"/>
          <a:chExt cx="0" cy="0"/>
        </a:xfrm>
      </p:grpSpPr>
      <p:sp>
        <p:nvSpPr>
          <p:cNvPr id="2" name="Rectangle 1"/>
          <p:cNvSpPr/>
          <p:nvPr userDrawn="1"/>
        </p:nvSpPr>
        <p:spPr>
          <a:xfrm>
            <a:off x="-269229" y="1714500"/>
            <a:ext cx="12847320" cy="45388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p:cNvSpPr/>
          <p:nvPr userDrawn="1"/>
        </p:nvSpPr>
        <p:spPr>
          <a:xfrm>
            <a:off x="-270753" y="6253324"/>
            <a:ext cx="12462753" cy="6046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Date Placeholder 3"/>
          <p:cNvSpPr>
            <a:spLocks noGrp="1"/>
          </p:cNvSpPr>
          <p:nvPr>
            <p:ph type="dt" sz="half" idx="10"/>
          </p:nvPr>
        </p:nvSpPr>
        <p:spPr/>
        <p:txBody>
          <a:bodyPr/>
          <a:lstStyle/>
          <a:p>
            <a:fld id="{7CA8F2E2-1E60-6344-958D-70C437E89490}" type="datetime1">
              <a:rPr lang="en-US" smtClean="0"/>
              <a:t>9/14/16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50819AE-02FA-3749-BFC2-030922A62D98}" type="slidenum">
              <a:rPr lang="en-US" smtClean="0"/>
              <a:t>‹#›</a:t>
            </a:fld>
            <a:endParaRPr lang="en-US" dirty="0"/>
          </a:p>
        </p:txBody>
      </p:sp>
      <p:sp>
        <p:nvSpPr>
          <p:cNvPr id="10" name="Title 1"/>
          <p:cNvSpPr>
            <a:spLocks noGrp="1"/>
          </p:cNvSpPr>
          <p:nvPr>
            <p:ph type="title" hasCustomPrompt="1"/>
          </p:nvPr>
        </p:nvSpPr>
        <p:spPr>
          <a:xfrm>
            <a:off x="702823" y="378029"/>
            <a:ext cx="10515600" cy="959704"/>
          </a:xfrm>
        </p:spPr>
        <p:txBody>
          <a:bodyPr/>
          <a:lstStyle>
            <a:lvl1pPr>
              <a:defRPr baseline="0">
                <a:solidFill>
                  <a:schemeClr val="bg1"/>
                </a:solidFill>
              </a:defRPr>
            </a:lvl1pPr>
          </a:lstStyle>
          <a:p>
            <a:r>
              <a:rPr lang="en-US" dirty="0" smtClean="0"/>
              <a:t>Nice snappy finding goes up here</a:t>
            </a:r>
            <a:endParaRPr lang="en-US" dirty="0"/>
          </a:p>
        </p:txBody>
      </p:sp>
      <p:sp>
        <p:nvSpPr>
          <p:cNvPr id="14" name="Content Placeholder 2"/>
          <p:cNvSpPr>
            <a:spLocks noGrp="1"/>
          </p:cNvSpPr>
          <p:nvPr>
            <p:ph idx="1" hasCustomPrompt="1"/>
          </p:nvPr>
        </p:nvSpPr>
        <p:spPr>
          <a:xfrm>
            <a:off x="838200" y="2291553"/>
            <a:ext cx="10515600" cy="4351338"/>
          </a:xfrm>
        </p:spPr>
        <p:txBody>
          <a:bodyPr>
            <a:normAutofit/>
          </a:bodyPr>
          <a:lstStyle>
            <a:lvl1pPr>
              <a:defRPr sz="3600" baseline="0">
                <a:solidFill>
                  <a:srgbClr val="306EA5"/>
                </a:solidFill>
              </a:defRPr>
            </a:lvl1pPr>
            <a:lvl2pPr>
              <a:defRPr sz="3200">
                <a:solidFill>
                  <a:srgbClr val="306EA5"/>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FIGURE GOES HERE</a:t>
            </a:r>
          </a:p>
        </p:txBody>
      </p:sp>
    </p:spTree>
    <p:extLst>
      <p:ext uri="{BB962C8B-B14F-4D97-AF65-F5344CB8AC3E}">
        <p14:creationId xmlns:p14="http://schemas.microsoft.com/office/powerpoint/2010/main" val="7935399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7_Title and Content">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269229" y="1714500"/>
            <a:ext cx="12847320" cy="4538824"/>
          </a:xfrm>
          <a:prstGeom prst="rect">
            <a:avLst/>
          </a:prstGeom>
          <a:solidFill>
            <a:srgbClr val="306E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p:cNvSpPr/>
          <p:nvPr userDrawn="1"/>
        </p:nvSpPr>
        <p:spPr>
          <a:xfrm>
            <a:off x="-270753" y="6253324"/>
            <a:ext cx="12462753" cy="6046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Date Placeholder 3"/>
          <p:cNvSpPr>
            <a:spLocks noGrp="1"/>
          </p:cNvSpPr>
          <p:nvPr>
            <p:ph type="dt" sz="half" idx="10"/>
          </p:nvPr>
        </p:nvSpPr>
        <p:spPr/>
        <p:txBody>
          <a:bodyPr/>
          <a:lstStyle/>
          <a:p>
            <a:fld id="{7CA8F2E2-1E60-6344-958D-70C437E89490}" type="datetime1">
              <a:rPr lang="en-US" smtClean="0"/>
              <a:t>9/14/16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50819AE-02FA-3749-BFC2-030922A62D98}" type="slidenum">
              <a:rPr lang="en-US" smtClean="0"/>
              <a:t>‹#›</a:t>
            </a:fld>
            <a:endParaRPr lang="en-US" dirty="0"/>
          </a:p>
        </p:txBody>
      </p:sp>
      <p:sp>
        <p:nvSpPr>
          <p:cNvPr id="10" name="Title 1"/>
          <p:cNvSpPr>
            <a:spLocks noGrp="1"/>
          </p:cNvSpPr>
          <p:nvPr>
            <p:ph type="title" hasCustomPrompt="1"/>
          </p:nvPr>
        </p:nvSpPr>
        <p:spPr>
          <a:xfrm>
            <a:off x="702823" y="378029"/>
            <a:ext cx="10515600" cy="959704"/>
          </a:xfrm>
        </p:spPr>
        <p:txBody>
          <a:bodyPr/>
          <a:lstStyle>
            <a:lvl1pPr>
              <a:defRPr baseline="0">
                <a:solidFill>
                  <a:srgbClr val="306EA5"/>
                </a:solidFill>
              </a:defRPr>
            </a:lvl1pPr>
          </a:lstStyle>
          <a:p>
            <a:r>
              <a:rPr lang="en-US" dirty="0" smtClean="0"/>
              <a:t>Nice </a:t>
            </a:r>
            <a:r>
              <a:rPr lang="en-US" smtClean="0"/>
              <a:t>snappy finding goes up here</a:t>
            </a:r>
            <a:endParaRPr lang="en-US" dirty="0"/>
          </a:p>
        </p:txBody>
      </p:sp>
      <p:sp>
        <p:nvSpPr>
          <p:cNvPr id="11" name="Content Placeholder 2"/>
          <p:cNvSpPr>
            <a:spLocks noGrp="1"/>
          </p:cNvSpPr>
          <p:nvPr>
            <p:ph idx="1" hasCustomPrompt="1"/>
          </p:nvPr>
        </p:nvSpPr>
        <p:spPr>
          <a:xfrm>
            <a:off x="650773" y="1825625"/>
            <a:ext cx="10515600" cy="4351338"/>
          </a:xfrm>
        </p:spPr>
        <p:txBody>
          <a:bodyPr>
            <a:normAutofit/>
          </a:bodyPr>
          <a:lstStyle>
            <a:lvl1pPr>
              <a:defRPr sz="3600" baseline="0">
                <a:solidFill>
                  <a:schemeClr val="bg1"/>
                </a:solidFill>
              </a:defRPr>
            </a:lvl1pPr>
            <a:lvl2pPr>
              <a:defRPr sz="320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BUT USE THIS SPARINGLY -- NO THESES GO HERE</a:t>
            </a:r>
          </a:p>
          <a:p>
            <a:pPr lvl="1"/>
            <a:r>
              <a:rPr lang="en-US" dirty="0" smtClean="0"/>
              <a:t>Second level</a:t>
            </a:r>
          </a:p>
        </p:txBody>
      </p:sp>
    </p:spTree>
    <p:extLst>
      <p:ext uri="{BB962C8B-B14F-4D97-AF65-F5344CB8AC3E}">
        <p14:creationId xmlns:p14="http://schemas.microsoft.com/office/powerpoint/2010/main" val="9961648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6_Title and Content">
    <p:bg>
      <p:bgPr>
        <a:solidFill>
          <a:schemeClr val="bg1"/>
        </a:solidFill>
        <a:effectLst/>
      </p:bgPr>
    </p:bg>
    <p:spTree>
      <p:nvGrpSpPr>
        <p:cNvPr id="1" name=""/>
        <p:cNvGrpSpPr/>
        <p:nvPr/>
      </p:nvGrpSpPr>
      <p:grpSpPr>
        <a:xfrm>
          <a:off x="0" y="0"/>
          <a:ext cx="0" cy="0"/>
          <a:chOff x="0" y="0"/>
          <a:chExt cx="0" cy="0"/>
        </a:xfrm>
      </p:grpSpPr>
      <p:sp>
        <p:nvSpPr>
          <p:cNvPr id="8" name="Rectangle 7"/>
          <p:cNvSpPr/>
          <p:nvPr userDrawn="1"/>
        </p:nvSpPr>
        <p:spPr>
          <a:xfrm>
            <a:off x="-270753" y="6253324"/>
            <a:ext cx="12462753" cy="6046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p:cNvSpPr>
            <a:spLocks noGrp="1"/>
          </p:cNvSpPr>
          <p:nvPr>
            <p:ph idx="1" hasCustomPrompt="1"/>
          </p:nvPr>
        </p:nvSpPr>
        <p:spPr>
          <a:xfrm>
            <a:off x="538231" y="1714501"/>
            <a:ext cx="5422392" cy="4105654"/>
          </a:xfrm>
        </p:spPr>
        <p:txBody>
          <a:bodyPr>
            <a:normAutofit/>
          </a:bodyPr>
          <a:lstStyle>
            <a:lvl1pPr>
              <a:defRPr sz="3600" baseline="0">
                <a:solidFill>
                  <a:srgbClr val="306EA5"/>
                </a:solidFill>
              </a:defRPr>
            </a:lvl1pPr>
            <a:lvl2pPr>
              <a:defRPr sz="320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smtClean="0"/>
              <a:t>Bullets here</a:t>
            </a:r>
            <a:endParaRPr lang="en-US" dirty="0" smtClean="0"/>
          </a:p>
        </p:txBody>
      </p:sp>
      <p:sp>
        <p:nvSpPr>
          <p:cNvPr id="4" name="Date Placeholder 3"/>
          <p:cNvSpPr>
            <a:spLocks noGrp="1"/>
          </p:cNvSpPr>
          <p:nvPr>
            <p:ph type="dt" sz="half" idx="10"/>
          </p:nvPr>
        </p:nvSpPr>
        <p:spPr/>
        <p:txBody>
          <a:bodyPr/>
          <a:lstStyle/>
          <a:p>
            <a:fld id="{7CA8F2E2-1E60-6344-958D-70C437E89490}" type="datetime1">
              <a:rPr lang="en-US" smtClean="0"/>
              <a:t>9/14/16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50819AE-02FA-3749-BFC2-030922A62D98}" type="slidenum">
              <a:rPr lang="en-US" smtClean="0"/>
              <a:t>‹#›</a:t>
            </a:fld>
            <a:endParaRPr lang="en-US" dirty="0"/>
          </a:p>
        </p:txBody>
      </p:sp>
      <p:sp>
        <p:nvSpPr>
          <p:cNvPr id="10" name="Title 1"/>
          <p:cNvSpPr>
            <a:spLocks noGrp="1"/>
          </p:cNvSpPr>
          <p:nvPr>
            <p:ph type="title" hasCustomPrompt="1"/>
          </p:nvPr>
        </p:nvSpPr>
        <p:spPr>
          <a:xfrm>
            <a:off x="626290" y="423702"/>
            <a:ext cx="10515600" cy="959704"/>
          </a:xfrm>
        </p:spPr>
        <p:txBody>
          <a:bodyPr/>
          <a:lstStyle>
            <a:lvl1pPr>
              <a:defRPr baseline="0">
                <a:solidFill>
                  <a:srgbClr val="306EA5"/>
                </a:solidFill>
              </a:defRPr>
            </a:lvl1pPr>
          </a:lstStyle>
          <a:p>
            <a:r>
              <a:rPr lang="en-US" dirty="0" smtClean="0"/>
              <a:t>Split slides tend to be cluttered…but if you must </a:t>
            </a:r>
            <a:endParaRPr lang="en-US" dirty="0"/>
          </a:p>
        </p:txBody>
      </p:sp>
      <p:sp>
        <p:nvSpPr>
          <p:cNvPr id="11" name="Content Placeholder 2"/>
          <p:cNvSpPr>
            <a:spLocks noGrp="1"/>
          </p:cNvSpPr>
          <p:nvPr>
            <p:ph idx="13" hasCustomPrompt="1"/>
          </p:nvPr>
        </p:nvSpPr>
        <p:spPr>
          <a:xfrm>
            <a:off x="5975863" y="1714500"/>
            <a:ext cx="5422392" cy="4105654"/>
          </a:xfrm>
        </p:spPr>
        <p:txBody>
          <a:bodyPr>
            <a:normAutofit/>
          </a:bodyPr>
          <a:lstStyle>
            <a:lvl1pPr>
              <a:defRPr sz="3600" baseline="0">
                <a:solidFill>
                  <a:srgbClr val="306EA5"/>
                </a:solidFill>
              </a:defRPr>
            </a:lvl1pPr>
            <a:lvl2pPr>
              <a:defRPr sz="320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Image here</a:t>
            </a:r>
          </a:p>
        </p:txBody>
      </p:sp>
    </p:spTree>
    <p:extLst>
      <p:ext uri="{BB962C8B-B14F-4D97-AF65-F5344CB8AC3E}">
        <p14:creationId xmlns:p14="http://schemas.microsoft.com/office/powerpoint/2010/main" val="2056809416"/>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0" i="0">
                <a:solidFill>
                  <a:schemeClr val="tx1">
                    <a:tint val="75000"/>
                  </a:schemeClr>
                </a:solidFill>
                <a:latin typeface="DIN Alternate" charset="0"/>
                <a:ea typeface="DIN Alternate" charset="0"/>
                <a:cs typeface="DIN Alternate" charset="0"/>
              </a:defRPr>
            </a:lvl1pPr>
          </a:lstStyle>
          <a:p>
            <a:fld id="{828891B2-BDC5-5F4F-AE73-AB7AB14C13CB}" type="datetime1">
              <a:rPr lang="en-US" smtClean="0"/>
              <a:pPr/>
              <a:t>9/14/16</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0" i="0">
                <a:solidFill>
                  <a:schemeClr val="tx1">
                    <a:tint val="75000"/>
                  </a:schemeClr>
                </a:solidFill>
                <a:latin typeface="DIN Alternate" charset="0"/>
                <a:ea typeface="DIN Alternate" charset="0"/>
                <a:cs typeface="DIN Alternate" charset="0"/>
              </a:defRPr>
            </a:lvl1pPr>
          </a:lstStyle>
          <a:p>
            <a:endParaRPr lang="en-US" dirty="0"/>
          </a:p>
        </p:txBody>
      </p:sp>
      <p:sp>
        <p:nvSpPr>
          <p:cNvPr id="6" name="Slide Number Placeholder 5"/>
          <p:cNvSpPr>
            <a:spLocks noGrp="1"/>
          </p:cNvSpPr>
          <p:nvPr>
            <p:ph type="sldNum" sz="quarter" idx="4"/>
          </p:nvPr>
        </p:nvSpPr>
        <p:spPr>
          <a:xfrm>
            <a:off x="8939784" y="6356350"/>
            <a:ext cx="2743200" cy="365125"/>
          </a:xfrm>
          <a:prstGeom prst="rect">
            <a:avLst/>
          </a:prstGeom>
        </p:spPr>
        <p:txBody>
          <a:bodyPr vert="horz" lIns="91440" tIns="45720" rIns="91440" bIns="45720" rtlCol="0" anchor="ctr"/>
          <a:lstStyle>
            <a:lvl1pPr algn="r">
              <a:defRPr sz="1200" b="0" i="0">
                <a:solidFill>
                  <a:schemeClr val="tx1">
                    <a:tint val="75000"/>
                  </a:schemeClr>
                </a:solidFill>
                <a:latin typeface="DIN Alternate" charset="0"/>
                <a:ea typeface="DIN Alternate" charset="0"/>
                <a:cs typeface="DIN Alternate" charset="0"/>
              </a:defRPr>
            </a:lvl1pPr>
          </a:lstStyle>
          <a:p>
            <a:fld id="{150819AE-02FA-3749-BFC2-030922A62D98}" type="slidenum">
              <a:rPr lang="en-US" smtClean="0"/>
              <a:pPr/>
              <a:t>‹#›</a:t>
            </a:fld>
            <a:endParaRPr lang="en-US" dirty="0"/>
          </a:p>
        </p:txBody>
      </p:sp>
    </p:spTree>
    <p:extLst>
      <p:ext uri="{BB962C8B-B14F-4D97-AF65-F5344CB8AC3E}">
        <p14:creationId xmlns:p14="http://schemas.microsoft.com/office/powerpoint/2010/main" val="1313151455"/>
      </p:ext>
    </p:extLst>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75" r:id="rId5"/>
    <p:sldLayoutId id="2147483690" r:id="rId6"/>
    <p:sldLayoutId id="2147483695" r:id="rId7"/>
    <p:sldLayoutId id="2147483697" r:id="rId8"/>
    <p:sldLayoutId id="2147483696" r:id="rId9"/>
    <p:sldLayoutId id="2147483693" r:id="rId10"/>
    <p:sldLayoutId id="2147483694" r:id="rId11"/>
    <p:sldLayoutId id="2147483691" r:id="rId12"/>
    <p:sldLayoutId id="2147483692" r:id="rId13"/>
    <p:sldLayoutId id="2147483698" r:id="rId14"/>
  </p:sldLayoutIdLst>
  <p:hf hdr="0" ftr="0" dt="0"/>
  <p:txStyles>
    <p:titleStyle>
      <a:lvl1pPr algn="l" defTabSz="914400" rtl="0" eaLnBrk="1" latinLnBrk="0" hangingPunct="1">
        <a:lnSpc>
          <a:spcPct val="90000"/>
        </a:lnSpc>
        <a:spcBef>
          <a:spcPct val="0"/>
        </a:spcBef>
        <a:buNone/>
        <a:defRPr sz="4400" b="0" i="0" kern="1200">
          <a:solidFill>
            <a:schemeClr val="tx1"/>
          </a:solidFill>
          <a:latin typeface="DIN Alternate" charset="0"/>
          <a:ea typeface="DIN Alternate" charset="0"/>
          <a:cs typeface="DIN Alternate"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DIN Alternate" charset="0"/>
          <a:ea typeface="DIN Alternate" charset="0"/>
          <a:cs typeface="DIN Alternate"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DIN Alternate" charset="0"/>
          <a:ea typeface="DIN Alternate" charset="0"/>
          <a:cs typeface="DIN Alternate"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DIN Alternate" charset="0"/>
          <a:ea typeface="DIN Alternate" charset="0"/>
          <a:cs typeface="DIN Alternate"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DIN Alternate" charset="0"/>
          <a:ea typeface="DIN Alternate" charset="0"/>
          <a:cs typeface="DIN Alternate"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DIN Alternate" charset="0"/>
          <a:ea typeface="DIN Alternate" charset="0"/>
          <a:cs typeface="DIN Alternate"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http://www.tyronegrandison.org/"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0.png"/><Relationship Id="rId6" Type="http://schemas.openxmlformats.org/officeDocument/2006/relationships/image" Target="../media/image11.png"/><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 Id="rId3" Type="http://schemas.openxmlformats.org/officeDocument/2006/relationships/image" Target="../media/image12.png"/></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jpg"/><Relationship Id="rId5" Type="http://schemas.openxmlformats.org/officeDocument/2006/relationships/image" Target="../media/image15.jpg"/><Relationship Id="rId1" Type="http://schemas.openxmlformats.org/officeDocument/2006/relationships/slideLayout" Target="../slideLayouts/slideLayout7.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image" Target="../media/image16.png"/></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6.png"/><Relationship Id="rId1" Type="http://schemas.openxmlformats.org/officeDocument/2006/relationships/slideLayout" Target="../slideLayouts/slideLayout7.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 Id="rId3" Type="http://schemas.openxmlformats.org/officeDocument/2006/relationships/image" Target="../media/image1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 Id="rId3" Type="http://schemas.openxmlformats.org/officeDocument/2006/relationships/image" Target="../media/image19.png"/></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5" Type="http://schemas.openxmlformats.org/officeDocument/2006/relationships/image" Target="../media/image22.png"/><Relationship Id="rId1" Type="http://schemas.openxmlformats.org/officeDocument/2006/relationships/slideLayout" Target="../slideLayouts/slideLayout7.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13.xml"/><Relationship Id="rId4" Type="http://schemas.openxmlformats.org/officeDocument/2006/relationships/notesSlide" Target="../notesSlides/notesSlide24.xml"/><Relationship Id="rId5" Type="http://schemas.openxmlformats.org/officeDocument/2006/relationships/image" Target="../media/image23.png"/><Relationship Id="rId1" Type="http://schemas.microsoft.com/office/2007/relationships/media" Target="../media/media1.mp4"/><Relationship Id="rId2" Type="http://schemas.openxmlformats.org/officeDocument/2006/relationships/video" Target="../media/media1.mp4"/></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 Id="rId3" Type="http://schemas.openxmlformats.org/officeDocument/2006/relationships/image" Target="../media/image24.png"/></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1" Type="http://schemas.openxmlformats.org/officeDocument/2006/relationships/slideLayout" Target="../slideLayouts/slideLayout7.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7.xml"/><Relationship Id="rId3" Type="http://schemas.openxmlformats.org/officeDocument/2006/relationships/image" Target="../media/image27.png"/></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1" Type="http://schemas.openxmlformats.org/officeDocument/2006/relationships/slideLayout" Target="../slideLayouts/slideLayout7.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2.gif"/></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13.xml"/><Relationship Id="rId4" Type="http://schemas.openxmlformats.org/officeDocument/2006/relationships/notesSlide" Target="../notesSlides/notesSlide30.xml"/><Relationship Id="rId5" Type="http://schemas.openxmlformats.org/officeDocument/2006/relationships/image" Target="../media/image30.png"/><Relationship Id="rId1" Type="http://schemas.microsoft.com/office/2007/relationships/media" Target="../media/media2.mp4"/><Relationship Id="rId2" Type="http://schemas.openxmlformats.org/officeDocument/2006/relationships/video" Target="../media/media2.mp4"/></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7.xml"/><Relationship Id="rId4" Type="http://schemas.openxmlformats.org/officeDocument/2006/relationships/notesSlide" Target="../notesSlides/notesSlide31.xml"/><Relationship Id="rId5" Type="http://schemas.openxmlformats.org/officeDocument/2006/relationships/image" Target="../media/image31.png"/><Relationship Id="rId1" Type="http://schemas.microsoft.com/office/2007/relationships/media" Target="../media/media3.mp4"/><Relationship Id="rId2" Type="http://schemas.openxmlformats.org/officeDocument/2006/relationships/video" Target="../media/media3.mp4"/></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2.xml"/><Relationship Id="rId3" Type="http://schemas.openxmlformats.org/officeDocument/2006/relationships/image" Target="../media/image3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3.xml"/><Relationship Id="rId3" Type="http://schemas.openxmlformats.org/officeDocument/2006/relationships/image" Target="../media/image3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4.xml"/><Relationship Id="rId3" Type="http://schemas.openxmlformats.org/officeDocument/2006/relationships/image" Target="../media/image34.png"/></Relationships>
</file>

<file path=ppt/slides/_rels/slide35.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36.png"/><Relationship Id="rId1" Type="http://schemas.openxmlformats.org/officeDocument/2006/relationships/slideLayout" Target="../slideLayouts/slideLayout7.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3.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4.g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194553" y="2491740"/>
            <a:ext cx="6478622" cy="1418779"/>
          </a:xfrm>
        </p:spPr>
        <p:txBody>
          <a:bodyPr/>
          <a:lstStyle/>
          <a:p>
            <a:r>
              <a:rPr lang="en-US" dirty="0" smtClean="0"/>
              <a:t>Building APIs in Government for Social Good</a:t>
            </a:r>
            <a:endParaRPr lang="en-US" dirty="0"/>
          </a:p>
        </p:txBody>
      </p:sp>
      <p:sp>
        <p:nvSpPr>
          <p:cNvPr id="5" name="Subtitle 4"/>
          <p:cNvSpPr>
            <a:spLocks noGrp="1"/>
          </p:cNvSpPr>
          <p:nvPr>
            <p:ph type="subTitle" idx="1"/>
          </p:nvPr>
        </p:nvSpPr>
        <p:spPr>
          <a:xfrm>
            <a:off x="194553" y="4249425"/>
            <a:ext cx="4782181" cy="1072084"/>
          </a:xfrm>
        </p:spPr>
        <p:txBody>
          <a:bodyPr/>
          <a:lstStyle/>
          <a:p>
            <a:r>
              <a:rPr lang="en-US" dirty="0" smtClean="0"/>
              <a:t>Tyrone Grandison PhD</a:t>
            </a:r>
          </a:p>
          <a:p>
            <a:r>
              <a:rPr lang="en-US" dirty="0" err="1" smtClean="0">
                <a:solidFill>
                  <a:schemeClr val="accent4"/>
                </a:solidFill>
              </a:rPr>
              <a:t>www.tyronegrandison.org</a:t>
            </a:r>
            <a:r>
              <a:rPr lang="en-US" dirty="0" smtClean="0"/>
              <a:t>    </a:t>
            </a:r>
            <a:r>
              <a:rPr lang="en-US" dirty="0" smtClean="0">
                <a:solidFill>
                  <a:schemeClr val="accent4"/>
                </a:solidFill>
              </a:rPr>
              <a:t>@</a:t>
            </a:r>
            <a:r>
              <a:rPr lang="en-US" dirty="0" err="1" smtClean="0">
                <a:solidFill>
                  <a:schemeClr val="accent4"/>
                </a:solidFill>
              </a:rPr>
              <a:t>tyrgr</a:t>
            </a:r>
            <a:endParaRPr lang="en-US" dirty="0" smtClean="0">
              <a:solidFill>
                <a:schemeClr val="accent4"/>
              </a:solidFill>
              <a:hlinkClick r:id="rId3"/>
            </a:endParaRPr>
          </a:p>
        </p:txBody>
      </p:sp>
    </p:spTree>
    <p:extLst>
      <p:ext uri="{BB962C8B-B14F-4D97-AF65-F5344CB8AC3E}">
        <p14:creationId xmlns:p14="http://schemas.microsoft.com/office/powerpoint/2010/main" val="50041926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50819AE-02FA-3749-BFC2-030922A62D98}" type="slidenum">
              <a:rPr lang="en-US" smtClean="0"/>
              <a:t>10</a:t>
            </a:fld>
            <a:endParaRPr lang="en-US" dirty="0"/>
          </a:p>
        </p:txBody>
      </p:sp>
      <p:sp>
        <p:nvSpPr>
          <p:cNvPr id="3" name="Title 2"/>
          <p:cNvSpPr>
            <a:spLocks noGrp="1"/>
          </p:cNvSpPr>
          <p:nvPr>
            <p:ph type="title"/>
          </p:nvPr>
        </p:nvSpPr>
        <p:spPr>
          <a:xfrm>
            <a:off x="8139684" y="2656167"/>
            <a:ext cx="3893820" cy="1325563"/>
          </a:xfrm>
        </p:spPr>
        <p:txBody>
          <a:bodyPr>
            <a:normAutofit fontScale="90000"/>
          </a:bodyPr>
          <a:lstStyle/>
          <a:p>
            <a:r>
              <a:rPr lang="en-US" smtClean="0"/>
              <a:t>Executive Order</a:t>
            </a:r>
            <a:br>
              <a:rPr lang="en-US" smtClean="0"/>
            </a:br>
            <a:r>
              <a:rPr lang="en-US" smtClean="0"/>
              <a:t>M-13-13</a:t>
            </a: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6340" y="235829"/>
            <a:ext cx="6806184" cy="5891921"/>
          </a:xfrm>
          <a:prstGeom prst="rect">
            <a:avLst/>
          </a:prstGeom>
          <a:ln>
            <a:gradFill>
              <a:gsLst>
                <a:gs pos="0">
                  <a:schemeClr val="accent1">
                    <a:lumMod val="5000"/>
                    <a:lumOff val="95000"/>
                    <a:alpha val="77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pic>
    </p:spTree>
    <p:extLst>
      <p:ext uri="{BB962C8B-B14F-4D97-AF65-F5344CB8AC3E}">
        <p14:creationId xmlns:p14="http://schemas.microsoft.com/office/powerpoint/2010/main" val="128378530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50819AE-02FA-3749-BFC2-030922A62D98}" type="slidenum">
              <a:rPr lang="en-US" smtClean="0"/>
              <a:t>11</a:t>
            </a:fld>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0220" y="320040"/>
            <a:ext cx="8481060" cy="5620991"/>
          </a:xfrm>
          <a:prstGeom prst="rect">
            <a:avLst/>
          </a:prstGeom>
        </p:spPr>
      </p:pic>
    </p:spTree>
    <p:extLst>
      <p:ext uri="{BB962C8B-B14F-4D97-AF65-F5344CB8AC3E}">
        <p14:creationId xmlns:p14="http://schemas.microsoft.com/office/powerpoint/2010/main" val="41324723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50819AE-02FA-3749-BFC2-030922A62D98}" type="slidenum">
              <a:rPr lang="en-US" smtClean="0"/>
              <a:t>12</a:t>
            </a:fld>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5584" y="160020"/>
            <a:ext cx="10762996" cy="6084469"/>
          </a:xfrm>
          <a:prstGeom prst="rect">
            <a:avLst/>
          </a:prstGeom>
          <a:ln w="19050">
            <a:solidFill>
              <a:srgbClr val="306EA5">
                <a:alpha val="66000"/>
              </a:srgbClr>
            </a:solidFill>
          </a:ln>
        </p:spPr>
      </p:pic>
    </p:spTree>
    <p:extLst>
      <p:ext uri="{BB962C8B-B14F-4D97-AF65-F5344CB8AC3E}">
        <p14:creationId xmlns:p14="http://schemas.microsoft.com/office/powerpoint/2010/main" val="73169682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76899" y="1022351"/>
            <a:ext cx="8406383" cy="4503420"/>
          </a:xfrm>
          <a:prstGeom prst="rect">
            <a:avLst/>
          </a:prstGeom>
        </p:spPr>
      </p:pic>
      <p:sp>
        <p:nvSpPr>
          <p:cNvPr id="2" name="Slide Number Placeholder 1"/>
          <p:cNvSpPr>
            <a:spLocks noGrp="1"/>
          </p:cNvSpPr>
          <p:nvPr>
            <p:ph type="sldNum" sz="quarter" idx="12"/>
          </p:nvPr>
        </p:nvSpPr>
        <p:spPr/>
        <p:txBody>
          <a:bodyPr/>
          <a:lstStyle/>
          <a:p>
            <a:fld id="{150819AE-02FA-3749-BFC2-030922A62D98}" type="slidenum">
              <a:rPr lang="en-US" smtClean="0"/>
              <a:t>13</a:t>
            </a:fld>
            <a:endParaRPr lang="en-US" dirty="0"/>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28158" y="415049"/>
            <a:ext cx="3215641" cy="1923339"/>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72659" y="3654426"/>
            <a:ext cx="2326640" cy="2326640"/>
          </a:xfrm>
          <a:prstGeom prst="rect">
            <a:avLst/>
          </a:prstGeom>
        </p:spPr>
      </p:pic>
      <p:pic>
        <p:nvPicPr>
          <p:cNvPr id="3" name="Pictur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0529" y="1548766"/>
            <a:ext cx="3274694" cy="3274694"/>
          </a:xfrm>
          <a:prstGeom prst="rect">
            <a:avLst/>
          </a:prstGeom>
        </p:spPr>
      </p:pic>
    </p:spTree>
    <p:extLst>
      <p:ext uri="{BB962C8B-B14F-4D97-AF65-F5344CB8AC3E}">
        <p14:creationId xmlns:p14="http://schemas.microsoft.com/office/powerpoint/2010/main" val="153030316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50819AE-02FA-3749-BFC2-030922A62D98}" type="slidenum">
              <a:rPr lang="en-US" smtClean="0"/>
              <a:t>14</a:t>
            </a:fld>
            <a:endParaRPr lang="en-US" dirty="0"/>
          </a:p>
        </p:txBody>
      </p:sp>
      <p:sp>
        <p:nvSpPr>
          <p:cNvPr id="3" name="Title 2"/>
          <p:cNvSpPr>
            <a:spLocks noGrp="1"/>
          </p:cNvSpPr>
          <p:nvPr>
            <p:ph type="title"/>
          </p:nvPr>
        </p:nvSpPr>
        <p:spPr/>
        <p:txBody>
          <a:bodyPr/>
          <a:lstStyle/>
          <a:p>
            <a:r>
              <a:rPr lang="en-US" dirty="0" smtClean="0"/>
              <a:t>The Reality</a:t>
            </a:r>
            <a:endParaRPr lang="en-US" dirty="0"/>
          </a:p>
        </p:txBody>
      </p:sp>
      <p:sp>
        <p:nvSpPr>
          <p:cNvPr id="4" name="Text Placeholder 3"/>
          <p:cNvSpPr>
            <a:spLocks noGrp="1"/>
          </p:cNvSpPr>
          <p:nvPr>
            <p:ph type="body" sz="quarter" idx="13"/>
          </p:nvPr>
        </p:nvSpPr>
        <p:spPr>
          <a:xfrm>
            <a:off x="1947150" y="2882384"/>
            <a:ext cx="8819910" cy="826143"/>
          </a:xfrm>
        </p:spPr>
        <p:txBody>
          <a:bodyPr>
            <a:norm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smtClean="0"/>
              <a:t>APIs: Sweat and Toil, CitySDK, MIDAAS</a:t>
            </a:r>
            <a:endParaRPr lang="en-US" dirty="0"/>
          </a:p>
        </p:txBody>
      </p:sp>
      <p:sp>
        <p:nvSpPr>
          <p:cNvPr id="5" name="Text Placeholder 4"/>
          <p:cNvSpPr>
            <a:spLocks noGrp="1"/>
          </p:cNvSpPr>
          <p:nvPr>
            <p:ph type="body" sz="quarter" idx="14"/>
          </p:nvPr>
        </p:nvSpPr>
        <p:spPr>
          <a:xfrm>
            <a:off x="1999026" y="3847259"/>
            <a:ext cx="7487874" cy="826143"/>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smtClean="0"/>
              <a:t>Lessons</a:t>
            </a:r>
            <a:endParaRPr lang="en-US" dirty="0"/>
          </a:p>
        </p:txBody>
      </p:sp>
    </p:spTree>
    <p:extLst>
      <p:ext uri="{BB962C8B-B14F-4D97-AF65-F5344CB8AC3E}">
        <p14:creationId xmlns:p14="http://schemas.microsoft.com/office/powerpoint/2010/main" val="530360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mph" presetSubtype="2" fill="hold" nodeType="afterEffect">
                                  <p:stCondLst>
                                    <p:cond delay="2000"/>
                                  </p:stCondLst>
                                  <p:childTnLst>
                                    <p:animClr clrSpc="rgb" dir="cw">
                                      <p:cBhvr override="childStyle">
                                        <p:cTn id="6" dur="500" fill="hold"/>
                                        <p:tgtEl>
                                          <p:spTgt spid="4">
                                            <p:txEl>
                                              <p:pRg st="0" end="0"/>
                                            </p:txEl>
                                          </p:spTgt>
                                        </p:tgtEl>
                                        <p:attrNameLst>
                                          <p:attrName>style.color</p:attrName>
                                        </p:attrNameLst>
                                      </p:cBhvr>
                                      <p:to>
                                        <a:schemeClr val="accent2"/>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50819AE-02FA-3749-BFC2-030922A62D98}" type="slidenum">
              <a:rPr lang="en-US" smtClean="0"/>
              <a:t>15</a:t>
            </a:fld>
            <a:endParaRPr lang="en-US" dirty="0"/>
          </a:p>
        </p:txBody>
      </p:sp>
      <p:sp>
        <p:nvSpPr>
          <p:cNvPr id="3" name="Title 2"/>
          <p:cNvSpPr>
            <a:spLocks noGrp="1"/>
          </p:cNvSpPr>
          <p:nvPr>
            <p:ph type="title"/>
          </p:nvPr>
        </p:nvSpPr>
        <p:spPr>
          <a:xfrm>
            <a:off x="0" y="1798820"/>
            <a:ext cx="12192000" cy="3717559"/>
          </a:xfrm>
        </p:spPr>
        <p:txBody>
          <a:bodyPr>
            <a:normAutofit fontScale="90000"/>
          </a:bodyPr>
          <a:lstStyle/>
          <a:p>
            <a:r>
              <a:rPr lang="en-US" sz="6000" dirty="0" smtClean="0">
                <a:solidFill>
                  <a:schemeClr val="accent4"/>
                </a:solidFill>
              </a:rPr>
              <a:t>Sweat and Toil</a:t>
            </a:r>
            <a:r>
              <a:rPr lang="en-US" dirty="0" smtClean="0"/>
              <a:t/>
            </a:r>
            <a:br>
              <a:rPr lang="en-US" dirty="0" smtClean="0"/>
            </a:br>
            <a:r>
              <a:rPr lang="en-US" dirty="0" smtClean="0"/>
              <a:t/>
            </a:r>
            <a:br>
              <a:rPr lang="en-US" dirty="0" smtClean="0"/>
            </a:br>
            <a:r>
              <a:rPr lang="en-US" sz="4400" dirty="0" smtClean="0"/>
              <a:t>http://</a:t>
            </a:r>
            <a:r>
              <a:rPr lang="en-US" sz="4400" dirty="0" err="1" smtClean="0"/>
              <a:t>developer.dol.gov</a:t>
            </a:r>
            <a:r>
              <a:rPr lang="en-US" sz="4400" dirty="0" smtClean="0"/>
              <a:t>/others/</a:t>
            </a:r>
            <a:r>
              <a:rPr lang="en-US" sz="4400" b="1" dirty="0" smtClean="0"/>
              <a:t>sweat-and-toil</a:t>
            </a:r>
            <a:br>
              <a:rPr lang="en-US" sz="4400" b="1" dirty="0" smtClean="0"/>
            </a:br>
            <a:r>
              <a:rPr lang="en-US" sz="4400" b="1" dirty="0"/>
              <a:t/>
            </a:r>
            <a:br>
              <a:rPr lang="en-US" sz="4400" b="1" dirty="0"/>
            </a:br>
            <a:r>
              <a:rPr lang="en-US" sz="3600" b="1" dirty="0"/>
              <a:t>https://</a:t>
            </a:r>
            <a:r>
              <a:rPr lang="en-US" sz="3600" b="1" dirty="0" err="1" smtClean="0"/>
              <a:t>github.com</a:t>
            </a:r>
            <a:r>
              <a:rPr lang="en-US" sz="3600" b="1" dirty="0" smtClean="0"/>
              <a:t>/</a:t>
            </a:r>
            <a:r>
              <a:rPr lang="en-US" sz="3600" b="1" dirty="0" err="1" smtClean="0"/>
              <a:t>USDepartmentofLabor</a:t>
            </a:r>
            <a:r>
              <a:rPr lang="en-US" sz="3600" b="1" dirty="0"/>
              <a:t>/Child-Labor</a:t>
            </a:r>
            <a:br>
              <a:rPr lang="en-US" sz="3600" b="1" dirty="0"/>
            </a:br>
            <a:r>
              <a:rPr lang="en-US" sz="3600" b="1" dirty="0"/>
              <a:t>https://</a:t>
            </a:r>
            <a:r>
              <a:rPr lang="en-US" sz="3600" b="1" dirty="0" err="1" smtClean="0"/>
              <a:t>github.com</a:t>
            </a:r>
            <a:r>
              <a:rPr lang="en-US" sz="3600" b="1" dirty="0" smtClean="0"/>
              <a:t>/</a:t>
            </a:r>
            <a:r>
              <a:rPr lang="en-US" sz="3600" b="1" dirty="0" err="1" smtClean="0"/>
              <a:t>USDepartmentofLabor</a:t>
            </a:r>
            <a:r>
              <a:rPr lang="en-US" sz="3600" b="1" dirty="0" smtClean="0"/>
              <a:t>/Child-Labor-Android</a:t>
            </a:r>
            <a:endParaRPr lang="en-US" sz="4400" dirty="0"/>
          </a:p>
        </p:txBody>
      </p:sp>
      <p:sp>
        <p:nvSpPr>
          <p:cNvPr id="4" name="TextBox 3"/>
          <p:cNvSpPr txBox="1"/>
          <p:nvPr/>
        </p:nvSpPr>
        <p:spPr>
          <a:xfrm>
            <a:off x="7978140" y="4572000"/>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53296561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50819AE-02FA-3749-BFC2-030922A62D98}" type="slidenum">
              <a:rPr lang="en-US" smtClean="0"/>
              <a:t>16</a:t>
            </a:fld>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98800" y="490219"/>
            <a:ext cx="5656580" cy="5626887"/>
          </a:xfrm>
          <a:prstGeom prst="rect">
            <a:avLst/>
          </a:prstGeom>
          <a:effectLst>
            <a:softEdge rad="241300"/>
          </a:effectLst>
        </p:spPr>
      </p:pic>
    </p:spTree>
    <p:extLst>
      <p:ext uri="{BB962C8B-B14F-4D97-AF65-F5344CB8AC3E}">
        <p14:creationId xmlns:p14="http://schemas.microsoft.com/office/powerpoint/2010/main" val="80160062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50819AE-02FA-3749-BFC2-030922A62D98}" type="slidenum">
              <a:rPr lang="en-US" smtClean="0"/>
              <a:t>17</a:t>
            </a:fld>
            <a:endParaRPr lang="en-US" dirty="0"/>
          </a:p>
        </p:txBody>
      </p:sp>
      <p:sp>
        <p:nvSpPr>
          <p:cNvPr id="3" name="Title 2"/>
          <p:cNvSpPr>
            <a:spLocks noGrp="1"/>
          </p:cNvSpPr>
          <p:nvPr>
            <p:ph type="title"/>
          </p:nvPr>
        </p:nvSpPr>
        <p:spPr/>
        <p:txBody>
          <a:bodyPr/>
          <a:lstStyle/>
          <a:p>
            <a:pPr algn="ctr"/>
            <a:r>
              <a:rPr lang="en-US" dirty="0" smtClean="0"/>
              <a:t>Building the API – Step 1</a:t>
            </a:r>
            <a:endParaRPr lang="en-US" dirty="0"/>
          </a:p>
        </p:txBody>
      </p:sp>
      <p:sp>
        <p:nvSpPr>
          <p:cNvPr id="4" name="Content Placeholder 3"/>
          <p:cNvSpPr>
            <a:spLocks noGrp="1"/>
          </p:cNvSpPr>
          <p:nvPr>
            <p:ph idx="1"/>
          </p:nvPr>
        </p:nvSpPr>
        <p:spPr>
          <a:xfrm>
            <a:off x="939043" y="5289277"/>
            <a:ext cx="10279380" cy="676806"/>
          </a:xfrm>
        </p:spPr>
        <p:txBody>
          <a:bodyPr>
            <a:normAutofit/>
          </a:bodyPr>
          <a:lstStyle/>
          <a:p>
            <a:pPr marL="0" indent="0" algn="ctr">
              <a:buNone/>
            </a:pPr>
            <a:r>
              <a:rPr lang="en-US" sz="4000" dirty="0" smtClean="0"/>
              <a:t>Coalition </a:t>
            </a:r>
            <a:r>
              <a:rPr lang="en-US" sz="4000" smtClean="0"/>
              <a:t>and Urgency</a:t>
            </a:r>
            <a:endParaRPr lang="en-US" sz="4000" dirty="0" smtClean="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28663" y="2509429"/>
            <a:ext cx="1813833" cy="2284959"/>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25525" y="2509429"/>
            <a:ext cx="1828518" cy="2284959"/>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18109" y="2509428"/>
            <a:ext cx="1827968" cy="2284960"/>
          </a:xfrm>
          <a:prstGeom prst="rect">
            <a:avLst/>
          </a:prstGeom>
        </p:spPr>
      </p:pic>
    </p:spTree>
    <p:extLst>
      <p:ext uri="{BB962C8B-B14F-4D97-AF65-F5344CB8AC3E}">
        <p14:creationId xmlns:p14="http://schemas.microsoft.com/office/powerpoint/2010/main" val="20472465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50819AE-02FA-3749-BFC2-030922A62D98}" type="slidenum">
              <a:rPr lang="en-US" smtClean="0"/>
              <a:t>18</a:t>
            </a:fld>
            <a:endParaRPr lang="en-US" dirty="0"/>
          </a:p>
        </p:txBody>
      </p:sp>
      <p:sp>
        <p:nvSpPr>
          <p:cNvPr id="3" name="Title 2"/>
          <p:cNvSpPr>
            <a:spLocks noGrp="1"/>
          </p:cNvSpPr>
          <p:nvPr>
            <p:ph type="title"/>
          </p:nvPr>
        </p:nvSpPr>
        <p:spPr/>
        <p:txBody>
          <a:bodyPr/>
          <a:lstStyle/>
          <a:p>
            <a:pPr algn="ctr"/>
            <a:r>
              <a:rPr lang="en-US" dirty="0" smtClean="0"/>
              <a:t>Building the API – Step 2</a:t>
            </a:r>
            <a:endParaRPr lang="en-US" dirty="0"/>
          </a:p>
        </p:txBody>
      </p:sp>
      <p:sp>
        <p:nvSpPr>
          <p:cNvPr id="4" name="Content Placeholder 3"/>
          <p:cNvSpPr>
            <a:spLocks noGrp="1"/>
          </p:cNvSpPr>
          <p:nvPr>
            <p:ph idx="1"/>
          </p:nvPr>
        </p:nvSpPr>
        <p:spPr>
          <a:xfrm>
            <a:off x="939043" y="5762590"/>
            <a:ext cx="10279380" cy="676806"/>
          </a:xfrm>
        </p:spPr>
        <p:txBody>
          <a:bodyPr>
            <a:normAutofit/>
          </a:bodyPr>
          <a:lstStyle/>
          <a:p>
            <a:pPr marL="0" indent="0" algn="ctr">
              <a:buNone/>
            </a:pPr>
            <a:r>
              <a:rPr lang="en-US" sz="4000" dirty="0" smtClean="0"/>
              <a:t>Understand The Data Production Process</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4996" y="1807062"/>
            <a:ext cx="3878225" cy="3835608"/>
          </a:xfrm>
          <a:prstGeom prst="rect">
            <a:avLst/>
          </a:prstGeom>
        </p:spPr>
      </p:pic>
    </p:spTree>
    <p:extLst>
      <p:ext uri="{BB962C8B-B14F-4D97-AF65-F5344CB8AC3E}">
        <p14:creationId xmlns:p14="http://schemas.microsoft.com/office/powerpoint/2010/main" val="9816728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50819AE-02FA-3749-BFC2-030922A62D98}" type="slidenum">
              <a:rPr lang="en-US" smtClean="0"/>
              <a:t>19</a:t>
            </a:fld>
            <a:endParaRPr lang="en-US" dirty="0"/>
          </a:p>
        </p:txBody>
      </p:sp>
      <p:sp>
        <p:nvSpPr>
          <p:cNvPr id="3" name="Title 2"/>
          <p:cNvSpPr>
            <a:spLocks noGrp="1"/>
          </p:cNvSpPr>
          <p:nvPr>
            <p:ph type="title"/>
          </p:nvPr>
        </p:nvSpPr>
        <p:spPr/>
        <p:txBody>
          <a:bodyPr/>
          <a:lstStyle/>
          <a:p>
            <a:pPr algn="ctr"/>
            <a:r>
              <a:rPr lang="en-US" dirty="0" smtClean="0"/>
              <a:t>Building the API – Step 3</a:t>
            </a:r>
            <a:endParaRPr lang="en-US" dirty="0"/>
          </a:p>
        </p:txBody>
      </p:sp>
      <p:sp>
        <p:nvSpPr>
          <p:cNvPr id="4" name="Content Placeholder 3"/>
          <p:cNvSpPr>
            <a:spLocks noGrp="1"/>
          </p:cNvSpPr>
          <p:nvPr>
            <p:ph idx="1"/>
          </p:nvPr>
        </p:nvSpPr>
        <p:spPr>
          <a:xfrm>
            <a:off x="939043" y="5862106"/>
            <a:ext cx="10279380" cy="676806"/>
          </a:xfrm>
        </p:spPr>
        <p:txBody>
          <a:bodyPr>
            <a:normAutofit/>
          </a:bodyPr>
          <a:lstStyle/>
          <a:p>
            <a:pPr marL="0" indent="0" algn="ctr">
              <a:buNone/>
            </a:pPr>
            <a:r>
              <a:rPr lang="en-US" sz="4000" dirty="0" smtClean="0"/>
              <a:t>Find Natural Intervention Point</a:t>
            </a: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94295" y="4360696"/>
            <a:ext cx="1970166" cy="1391692"/>
          </a:xfrm>
          <a:prstGeom prst="rect">
            <a:avLst/>
          </a:prstGeom>
        </p:spPr>
      </p:pic>
      <p:cxnSp>
        <p:nvCxnSpPr>
          <p:cNvPr id="12" name="Straight Arrow Connector 11"/>
          <p:cNvCxnSpPr/>
          <p:nvPr/>
        </p:nvCxnSpPr>
        <p:spPr>
          <a:xfrm>
            <a:off x="7693221" y="4668361"/>
            <a:ext cx="1001074" cy="331933"/>
          </a:xfrm>
          <a:prstGeom prst="straightConnector1">
            <a:avLst/>
          </a:prstGeom>
          <a:ln w="114300">
            <a:tailEnd type="triangle"/>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14996" y="1807062"/>
            <a:ext cx="3878225" cy="3835608"/>
          </a:xfrm>
          <a:prstGeom prst="rect">
            <a:avLst/>
          </a:prstGeom>
        </p:spPr>
      </p:pic>
    </p:spTree>
    <p:extLst>
      <p:ext uri="{BB962C8B-B14F-4D97-AF65-F5344CB8AC3E}">
        <p14:creationId xmlns:p14="http://schemas.microsoft.com/office/powerpoint/2010/main" val="205835489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50819AE-02FA-3749-BFC2-030922A62D98}" type="slidenum">
              <a:rPr lang="en-US" smtClean="0"/>
              <a:t>2</a:t>
            </a:fld>
            <a:endParaRPr lang="en-US" dirty="0"/>
          </a:p>
        </p:txBody>
      </p:sp>
      <p:sp>
        <p:nvSpPr>
          <p:cNvPr id="3" name="Title 2"/>
          <p:cNvSpPr>
            <a:spLocks noGrp="1"/>
          </p:cNvSpPr>
          <p:nvPr>
            <p:ph type="title"/>
          </p:nvPr>
        </p:nvSpPr>
        <p:spPr>
          <a:xfrm>
            <a:off x="0" y="1714501"/>
            <a:ext cx="12192000" cy="3684080"/>
          </a:xfrm>
          <a:solidFill>
            <a:srgbClr val="306EA5"/>
          </a:solidFill>
        </p:spPr>
        <p:txBody>
          <a:bodyPr>
            <a:noAutofit/>
          </a:bodyPr>
          <a:lstStyle/>
          <a:p>
            <a:r>
              <a:rPr lang="en-US" sz="4000" dirty="0" smtClean="0">
                <a:solidFill>
                  <a:schemeClr val="accent4"/>
                </a:solidFill>
              </a:rPr>
              <a:t>Deputy Chief Data Officer</a:t>
            </a:r>
            <a:r>
              <a:rPr lang="en-US" sz="4000" dirty="0" smtClean="0">
                <a:solidFill>
                  <a:schemeClr val="bg1"/>
                </a:solidFill>
              </a:rPr>
              <a:t>, </a:t>
            </a:r>
            <a:br>
              <a:rPr lang="en-US" sz="4000" dirty="0" smtClean="0">
                <a:solidFill>
                  <a:schemeClr val="bg1"/>
                </a:solidFill>
              </a:rPr>
            </a:br>
            <a:r>
              <a:rPr lang="en-US" sz="4000" dirty="0" smtClean="0">
                <a:solidFill>
                  <a:schemeClr val="bg1"/>
                </a:solidFill>
              </a:rPr>
              <a:t>US Department of Commerce (2015-16)</a:t>
            </a:r>
            <a:br>
              <a:rPr lang="en-US" sz="4000" dirty="0" smtClean="0">
                <a:solidFill>
                  <a:schemeClr val="bg1"/>
                </a:solidFill>
              </a:rPr>
            </a:br>
            <a:r>
              <a:rPr lang="en-US" sz="4000" dirty="0" smtClean="0">
                <a:solidFill>
                  <a:schemeClr val="bg1"/>
                </a:solidFill>
              </a:rPr>
              <a:t/>
            </a:r>
            <a:br>
              <a:rPr lang="en-US" sz="4000" dirty="0" smtClean="0">
                <a:solidFill>
                  <a:schemeClr val="bg1"/>
                </a:solidFill>
              </a:rPr>
            </a:br>
            <a:r>
              <a:rPr lang="en-US" sz="4000" dirty="0" smtClean="0">
                <a:solidFill>
                  <a:schemeClr val="accent4"/>
                </a:solidFill>
              </a:rPr>
              <a:t>White House Presidential Innovation Fellow</a:t>
            </a:r>
            <a:r>
              <a:rPr lang="en-US" sz="4000" dirty="0" smtClean="0">
                <a:solidFill>
                  <a:schemeClr val="bg1"/>
                </a:solidFill>
              </a:rPr>
              <a:t>,</a:t>
            </a:r>
            <a:br>
              <a:rPr lang="en-US" sz="4000" dirty="0" smtClean="0">
                <a:solidFill>
                  <a:schemeClr val="bg1"/>
                </a:solidFill>
              </a:rPr>
            </a:br>
            <a:r>
              <a:rPr lang="en-US" sz="4000" dirty="0" smtClean="0">
                <a:solidFill>
                  <a:schemeClr val="bg1"/>
                </a:solidFill>
              </a:rPr>
              <a:t>Department of Labor &amp; US Census Bureau (2014-15)</a:t>
            </a:r>
            <a:endParaRPr lang="en-US" sz="4000" dirty="0">
              <a:solidFill>
                <a:schemeClr val="bg1"/>
              </a:solidFill>
            </a:endParaRPr>
          </a:p>
        </p:txBody>
      </p:sp>
      <p:sp>
        <p:nvSpPr>
          <p:cNvPr id="4" name="Title 2"/>
          <p:cNvSpPr txBox="1">
            <a:spLocks/>
          </p:cNvSpPr>
          <p:nvPr/>
        </p:nvSpPr>
        <p:spPr>
          <a:xfrm>
            <a:off x="838200" y="0"/>
            <a:ext cx="10844784" cy="1870520"/>
          </a:xfrm>
          <a:prstGeom prst="rect">
            <a:avLst/>
          </a:prstGeom>
        </p:spPr>
        <p:txBody>
          <a:bodyPr vert="horz" lIns="91440" tIns="45720" rIns="91440" bIns="45720" rtlCol="0" anchor="ctr">
            <a:normAutofit fontScale="97500"/>
          </a:bodyPr>
          <a:lstStyle>
            <a:lvl1pPr algn="ctr" defTabSz="914400" rtl="0" eaLnBrk="1" latinLnBrk="0" hangingPunct="1">
              <a:lnSpc>
                <a:spcPct val="90000"/>
              </a:lnSpc>
              <a:spcBef>
                <a:spcPct val="0"/>
              </a:spcBef>
              <a:buNone/>
              <a:defRPr sz="4800" b="0" i="0" kern="1200" baseline="0">
                <a:solidFill>
                  <a:srgbClr val="306EA5"/>
                </a:solidFill>
                <a:latin typeface="DIN Alternate" charset="0"/>
                <a:ea typeface="DIN Alternate" charset="0"/>
                <a:cs typeface="DIN Alternate" charset="0"/>
              </a:defRPr>
            </a:lvl1pPr>
          </a:lstStyle>
          <a:p>
            <a:r>
              <a:rPr lang="en-US" b="1" dirty="0" smtClean="0"/>
              <a:t>My Time In Government</a:t>
            </a:r>
            <a:endParaRPr lang="en-US" b="1" dirty="0"/>
          </a:p>
        </p:txBody>
      </p:sp>
    </p:spTree>
    <p:extLst>
      <p:ext uri="{BB962C8B-B14F-4D97-AF65-F5344CB8AC3E}">
        <p14:creationId xmlns:p14="http://schemas.microsoft.com/office/powerpoint/2010/main" val="83482346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50819AE-02FA-3749-BFC2-030922A62D98}" type="slidenum">
              <a:rPr lang="en-US" smtClean="0"/>
              <a:t>20</a:t>
            </a:fld>
            <a:endParaRPr lang="en-US" dirty="0"/>
          </a:p>
        </p:txBody>
      </p:sp>
      <p:sp>
        <p:nvSpPr>
          <p:cNvPr id="3" name="Title 2"/>
          <p:cNvSpPr>
            <a:spLocks noGrp="1"/>
          </p:cNvSpPr>
          <p:nvPr>
            <p:ph type="title"/>
          </p:nvPr>
        </p:nvSpPr>
        <p:spPr/>
        <p:txBody>
          <a:bodyPr/>
          <a:lstStyle/>
          <a:p>
            <a:pPr algn="ctr"/>
            <a:r>
              <a:rPr lang="en-US" dirty="0" smtClean="0"/>
              <a:t>Building the API – Step 4</a:t>
            </a:r>
            <a:endParaRPr lang="en-US" dirty="0"/>
          </a:p>
        </p:txBody>
      </p:sp>
      <p:sp>
        <p:nvSpPr>
          <p:cNvPr id="4" name="Content Placeholder 3"/>
          <p:cNvSpPr>
            <a:spLocks noGrp="1"/>
          </p:cNvSpPr>
          <p:nvPr>
            <p:ph idx="1"/>
          </p:nvPr>
        </p:nvSpPr>
        <p:spPr>
          <a:xfrm>
            <a:off x="969023" y="5918860"/>
            <a:ext cx="10279380" cy="676806"/>
          </a:xfrm>
        </p:spPr>
        <p:txBody>
          <a:bodyPr>
            <a:normAutofit/>
          </a:bodyPr>
          <a:lstStyle/>
          <a:p>
            <a:pPr marL="0" indent="0" algn="ctr">
              <a:buNone/>
            </a:pPr>
            <a:r>
              <a:rPr lang="en-US" sz="4000" dirty="0" smtClean="0"/>
              <a:t>Learn Technology Constraints</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7308" y="1906010"/>
            <a:ext cx="6112356" cy="3847960"/>
          </a:xfrm>
          <a:prstGeom prst="rect">
            <a:avLst/>
          </a:prstGeom>
          <a:ln>
            <a:solidFill>
              <a:srgbClr val="306EA5"/>
            </a:solidFill>
          </a:ln>
        </p:spPr>
      </p:pic>
    </p:spTree>
    <p:extLst>
      <p:ext uri="{BB962C8B-B14F-4D97-AF65-F5344CB8AC3E}">
        <p14:creationId xmlns:p14="http://schemas.microsoft.com/office/powerpoint/2010/main" val="209327141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50819AE-02FA-3749-BFC2-030922A62D98}" type="slidenum">
              <a:rPr lang="en-US" smtClean="0"/>
              <a:t>21</a:t>
            </a:fld>
            <a:endParaRPr lang="en-US" dirty="0"/>
          </a:p>
        </p:txBody>
      </p:sp>
      <p:sp>
        <p:nvSpPr>
          <p:cNvPr id="3" name="Title 2"/>
          <p:cNvSpPr>
            <a:spLocks noGrp="1"/>
          </p:cNvSpPr>
          <p:nvPr>
            <p:ph type="title"/>
          </p:nvPr>
        </p:nvSpPr>
        <p:spPr/>
        <p:txBody>
          <a:bodyPr/>
          <a:lstStyle/>
          <a:p>
            <a:pPr algn="ctr"/>
            <a:r>
              <a:rPr lang="en-US" dirty="0" smtClean="0"/>
              <a:t>Building the API – Step 5</a:t>
            </a:r>
            <a:endParaRPr lang="en-US" dirty="0"/>
          </a:p>
        </p:txBody>
      </p:sp>
      <p:sp>
        <p:nvSpPr>
          <p:cNvPr id="4" name="Content Placeholder 3"/>
          <p:cNvSpPr>
            <a:spLocks noGrp="1"/>
          </p:cNvSpPr>
          <p:nvPr>
            <p:ph idx="1"/>
          </p:nvPr>
        </p:nvSpPr>
        <p:spPr>
          <a:xfrm>
            <a:off x="939043" y="5903872"/>
            <a:ext cx="10279380" cy="676806"/>
          </a:xfrm>
        </p:spPr>
        <p:txBody>
          <a:bodyPr>
            <a:normAutofit/>
          </a:bodyPr>
          <a:lstStyle/>
          <a:p>
            <a:pPr marL="0" indent="0" algn="ctr">
              <a:buNone/>
            </a:pPr>
            <a:r>
              <a:rPr lang="en-US" sz="4000" dirty="0" smtClean="0"/>
              <a:t>Understand The API User Groups</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31302" y="1909997"/>
            <a:ext cx="3928672" cy="3928672"/>
          </a:xfrm>
          <a:prstGeom prst="rect">
            <a:avLst/>
          </a:prstGeom>
        </p:spPr>
      </p:pic>
    </p:spTree>
    <p:extLst>
      <p:ext uri="{BB962C8B-B14F-4D97-AF65-F5344CB8AC3E}">
        <p14:creationId xmlns:p14="http://schemas.microsoft.com/office/powerpoint/2010/main" val="128473590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50819AE-02FA-3749-BFC2-030922A62D98}" type="slidenum">
              <a:rPr lang="en-US" smtClean="0"/>
              <a:t>22</a:t>
            </a:fld>
            <a:endParaRPr lang="en-US" dirty="0"/>
          </a:p>
        </p:txBody>
      </p:sp>
      <p:sp>
        <p:nvSpPr>
          <p:cNvPr id="4" name="TextBox 3"/>
          <p:cNvSpPr txBox="1"/>
          <p:nvPr/>
        </p:nvSpPr>
        <p:spPr>
          <a:xfrm>
            <a:off x="209487" y="1995661"/>
            <a:ext cx="2105769" cy="830997"/>
          </a:xfrm>
          <a:prstGeom prst="rect">
            <a:avLst/>
          </a:prstGeom>
          <a:noFill/>
        </p:spPr>
        <p:txBody>
          <a:bodyPr wrap="none" rtlCol="0">
            <a:spAutoFit/>
          </a:bodyPr>
          <a:lstStyle/>
          <a:p>
            <a:r>
              <a:rPr lang="en-US" sz="4800" dirty="0" smtClean="0">
                <a:solidFill>
                  <a:srgbClr val="306EA5"/>
                </a:solidFill>
              </a:rPr>
              <a:t>Python </a:t>
            </a:r>
            <a:endParaRPr lang="en-US" sz="4800" dirty="0">
              <a:solidFill>
                <a:srgbClr val="306EA5"/>
              </a:solidFill>
            </a:endParaRPr>
          </a:p>
        </p:txBody>
      </p:sp>
      <p:sp>
        <p:nvSpPr>
          <p:cNvPr id="5" name="TextBox 4"/>
          <p:cNvSpPr txBox="1"/>
          <p:nvPr/>
        </p:nvSpPr>
        <p:spPr>
          <a:xfrm>
            <a:off x="10085020" y="1976537"/>
            <a:ext cx="1927964" cy="830997"/>
          </a:xfrm>
          <a:prstGeom prst="rect">
            <a:avLst/>
          </a:prstGeom>
          <a:noFill/>
        </p:spPr>
        <p:txBody>
          <a:bodyPr wrap="none" rtlCol="0">
            <a:spAutoFit/>
          </a:bodyPr>
          <a:lstStyle/>
          <a:p>
            <a:r>
              <a:rPr lang="en-US" sz="4800" dirty="0" smtClean="0">
                <a:solidFill>
                  <a:srgbClr val="306EA5"/>
                </a:solidFill>
              </a:rPr>
              <a:t>Quarry</a:t>
            </a:r>
            <a:endParaRPr lang="en-US" sz="4800" dirty="0">
              <a:solidFill>
                <a:srgbClr val="306EA5"/>
              </a:solidFill>
            </a:endParaRPr>
          </a:p>
        </p:txBody>
      </p:sp>
      <p:sp>
        <p:nvSpPr>
          <p:cNvPr id="6" name="TextBox 5"/>
          <p:cNvSpPr txBox="1"/>
          <p:nvPr/>
        </p:nvSpPr>
        <p:spPr>
          <a:xfrm>
            <a:off x="4196636" y="2011848"/>
            <a:ext cx="4216402" cy="830997"/>
          </a:xfrm>
          <a:prstGeom prst="rect">
            <a:avLst/>
          </a:prstGeom>
          <a:noFill/>
        </p:spPr>
        <p:txBody>
          <a:bodyPr wrap="square" rtlCol="0">
            <a:spAutoFit/>
          </a:bodyPr>
          <a:lstStyle/>
          <a:p>
            <a:r>
              <a:rPr lang="en-US" sz="4800" smtClean="0">
                <a:solidFill>
                  <a:srgbClr val="306EA5"/>
                </a:solidFill>
              </a:rPr>
              <a:t>MySQL, MSSQL</a:t>
            </a:r>
            <a:endParaRPr lang="en-US" sz="4800" dirty="0">
              <a:solidFill>
                <a:srgbClr val="306EA5"/>
              </a:solidFill>
            </a:endParaRPr>
          </a:p>
        </p:txBody>
      </p:sp>
      <p:sp>
        <p:nvSpPr>
          <p:cNvPr id="7" name="Right Arrow 6"/>
          <p:cNvSpPr/>
          <p:nvPr/>
        </p:nvSpPr>
        <p:spPr>
          <a:xfrm>
            <a:off x="2315255" y="2203405"/>
            <a:ext cx="1300371" cy="41549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ight Arrow 7"/>
          <p:cNvSpPr/>
          <p:nvPr/>
        </p:nvSpPr>
        <p:spPr>
          <a:xfrm>
            <a:off x="8569237" y="2223594"/>
            <a:ext cx="1300371" cy="41549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itle 2"/>
          <p:cNvSpPr txBox="1">
            <a:spLocks/>
          </p:cNvSpPr>
          <p:nvPr/>
        </p:nvSpPr>
        <p:spPr>
          <a:xfrm>
            <a:off x="855223" y="530429"/>
            <a:ext cx="10515600" cy="95970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0" i="0" kern="1200" baseline="0">
                <a:solidFill>
                  <a:schemeClr val="bg1"/>
                </a:solidFill>
                <a:latin typeface="DIN Alternate" charset="0"/>
                <a:ea typeface="DIN Alternate" charset="0"/>
                <a:cs typeface="DIN Alternate" charset="0"/>
              </a:defRPr>
            </a:lvl1pPr>
          </a:lstStyle>
          <a:p>
            <a:pPr algn="ctr"/>
            <a:r>
              <a:rPr lang="en-US" dirty="0" smtClean="0"/>
              <a:t>Building the API – Step 6</a:t>
            </a:r>
            <a:endParaRPr lang="en-US" dirty="0"/>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96636" y="3034402"/>
            <a:ext cx="3926594" cy="2526948"/>
          </a:xfrm>
          <a:prstGeom prst="rect">
            <a:avLst/>
          </a:prstGeom>
          <a:ln>
            <a:solidFill>
              <a:srgbClr val="306EA5"/>
            </a:solidFill>
          </a:ln>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409" y="3034402"/>
            <a:ext cx="4112415" cy="2526948"/>
          </a:xfrm>
          <a:prstGeom prst="rect">
            <a:avLst/>
          </a:prstGeom>
          <a:ln>
            <a:solidFill>
              <a:srgbClr val="306EA5"/>
            </a:solidFill>
          </a:ln>
        </p:spPr>
      </p:pic>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13038" y="3024115"/>
            <a:ext cx="3599946" cy="3342807"/>
          </a:xfrm>
          <a:prstGeom prst="rect">
            <a:avLst/>
          </a:prstGeom>
          <a:ln>
            <a:solidFill>
              <a:srgbClr val="306EA5"/>
            </a:solidFill>
          </a:ln>
        </p:spPr>
      </p:pic>
    </p:spTree>
    <p:extLst>
      <p:ext uri="{BB962C8B-B14F-4D97-AF65-F5344CB8AC3E}">
        <p14:creationId xmlns:p14="http://schemas.microsoft.com/office/powerpoint/2010/main" val="81520982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50819AE-02FA-3749-BFC2-030922A62D98}" type="slidenum">
              <a:rPr lang="en-US" smtClean="0"/>
              <a:t>23</a:t>
            </a:fld>
            <a:endParaRPr lang="en-US" dirty="0"/>
          </a:p>
        </p:txBody>
      </p:sp>
      <p:sp>
        <p:nvSpPr>
          <p:cNvPr id="3" name="Title 2"/>
          <p:cNvSpPr>
            <a:spLocks noGrp="1"/>
          </p:cNvSpPr>
          <p:nvPr>
            <p:ph type="title"/>
          </p:nvPr>
        </p:nvSpPr>
        <p:spPr>
          <a:xfrm>
            <a:off x="838200" y="2286000"/>
            <a:ext cx="10515600" cy="3590143"/>
          </a:xfrm>
        </p:spPr>
        <p:txBody>
          <a:bodyPr>
            <a:normAutofit fontScale="90000"/>
          </a:bodyPr>
          <a:lstStyle/>
          <a:p>
            <a:r>
              <a:rPr lang="en-US" sz="6700" dirty="0" smtClean="0">
                <a:solidFill>
                  <a:schemeClr val="accent4"/>
                </a:solidFill>
              </a:rPr>
              <a:t>Census CitySDK</a:t>
            </a:r>
            <a:r>
              <a:rPr lang="en-US" dirty="0" smtClean="0"/>
              <a:t/>
            </a:r>
            <a:br>
              <a:rPr lang="en-US" dirty="0" smtClean="0"/>
            </a:br>
            <a:r>
              <a:rPr lang="en-US" dirty="0"/>
              <a:t/>
            </a:r>
            <a:br>
              <a:rPr lang="en-US" dirty="0"/>
            </a:br>
            <a:r>
              <a:rPr lang="en-US" sz="4900" dirty="0"/>
              <a:t> https://</a:t>
            </a:r>
            <a:r>
              <a:rPr lang="en-US" sz="4900" dirty="0" err="1"/>
              <a:t>us</a:t>
            </a:r>
            <a:r>
              <a:rPr lang="en-US" sz="4900" b="1" dirty="0" err="1"/>
              <a:t>census</a:t>
            </a:r>
            <a:r>
              <a:rPr lang="en-US" sz="4900" dirty="0" err="1"/>
              <a:t>bureau.github.io</a:t>
            </a:r>
            <a:r>
              <a:rPr lang="en-US" sz="4900" dirty="0"/>
              <a:t>/</a:t>
            </a:r>
            <a:r>
              <a:rPr lang="en-US" sz="4900" b="1" dirty="0" err="1"/>
              <a:t>citysdk</a:t>
            </a:r>
            <a:r>
              <a:rPr lang="en-US" sz="4900" dirty="0" smtClean="0"/>
              <a:t>/</a:t>
            </a:r>
            <a:br>
              <a:rPr lang="en-US" sz="4900" dirty="0" smtClean="0"/>
            </a:br>
            <a:r>
              <a:rPr lang="en-US" sz="4900" dirty="0"/>
              <a:t/>
            </a:r>
            <a:br>
              <a:rPr lang="en-US" sz="4900" dirty="0"/>
            </a:br>
            <a:r>
              <a:rPr lang="en-US" sz="4900" dirty="0"/>
              <a:t> </a:t>
            </a:r>
            <a:r>
              <a:rPr lang="en-US" sz="3600" dirty="0"/>
              <a:t>https://</a:t>
            </a:r>
            <a:r>
              <a:rPr lang="en-US" sz="3600" dirty="0" err="1"/>
              <a:t>github.com</a:t>
            </a:r>
            <a:r>
              <a:rPr lang="en-US" sz="3600" dirty="0"/>
              <a:t>/</a:t>
            </a:r>
            <a:r>
              <a:rPr lang="en-US" sz="3600" dirty="0" err="1"/>
              <a:t>uscensusbureau</a:t>
            </a:r>
            <a:r>
              <a:rPr lang="en-US" sz="3600" dirty="0"/>
              <a:t>/</a:t>
            </a:r>
            <a:r>
              <a:rPr lang="en-US" sz="3600" dirty="0" err="1"/>
              <a:t>citysdk</a:t>
            </a:r>
            <a:endParaRPr lang="en-US" sz="3600" dirty="0"/>
          </a:p>
        </p:txBody>
      </p:sp>
    </p:spTree>
    <p:extLst>
      <p:ext uri="{BB962C8B-B14F-4D97-AF65-F5344CB8AC3E}">
        <p14:creationId xmlns:p14="http://schemas.microsoft.com/office/powerpoint/2010/main" val="171977664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50819AE-02FA-3749-BFC2-030922A62D98}" type="slidenum">
              <a:rPr lang="en-US" smtClean="0"/>
              <a:t>24</a:t>
            </a:fld>
            <a:endParaRPr lang="en-US" dirty="0"/>
          </a:p>
        </p:txBody>
      </p:sp>
      <p:pic>
        <p:nvPicPr>
          <p:cNvPr id="5" name="CitySDK_ZNIA0g.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82481" y="548391"/>
            <a:ext cx="9783301" cy="5507636"/>
          </a:xfrm>
          <a:prstGeom prst="rect">
            <a:avLst/>
          </a:prstGeom>
          <a:ln>
            <a:solidFill>
              <a:srgbClr val="306EA5"/>
            </a:solidFill>
          </a:ln>
        </p:spPr>
      </p:pic>
    </p:spTree>
    <p:extLst>
      <p:ext uri="{BB962C8B-B14F-4D97-AF65-F5344CB8AC3E}">
        <p14:creationId xmlns:p14="http://schemas.microsoft.com/office/powerpoint/2010/main" val="189717937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50819AE-02FA-3749-BFC2-030922A62D98}" type="slidenum">
              <a:rPr lang="en-US" smtClean="0"/>
              <a:t>25</a:t>
            </a:fld>
            <a:endParaRPr lang="en-US" dirty="0"/>
          </a:p>
        </p:txBody>
      </p:sp>
      <p:sp>
        <p:nvSpPr>
          <p:cNvPr id="3" name="Title 2"/>
          <p:cNvSpPr>
            <a:spLocks noGrp="1"/>
          </p:cNvSpPr>
          <p:nvPr>
            <p:ph type="title"/>
          </p:nvPr>
        </p:nvSpPr>
        <p:spPr/>
        <p:txBody>
          <a:bodyPr/>
          <a:lstStyle/>
          <a:p>
            <a:pPr algn="ctr"/>
            <a:r>
              <a:rPr lang="en-US" dirty="0" smtClean="0"/>
              <a:t>Building the API – Step 1</a:t>
            </a:r>
            <a:endParaRPr lang="en-US" dirty="0"/>
          </a:p>
        </p:txBody>
      </p:sp>
      <p:sp>
        <p:nvSpPr>
          <p:cNvPr id="4" name="Content Placeholder 3"/>
          <p:cNvSpPr>
            <a:spLocks noGrp="1"/>
          </p:cNvSpPr>
          <p:nvPr>
            <p:ph idx="1"/>
          </p:nvPr>
        </p:nvSpPr>
        <p:spPr>
          <a:xfrm>
            <a:off x="939043" y="6054721"/>
            <a:ext cx="10279380" cy="676806"/>
          </a:xfrm>
        </p:spPr>
        <p:txBody>
          <a:bodyPr>
            <a:normAutofit/>
          </a:bodyPr>
          <a:lstStyle/>
          <a:p>
            <a:pPr marL="0" indent="0" algn="ctr">
              <a:buNone/>
            </a:pPr>
            <a:r>
              <a:rPr lang="en-US" sz="4000" dirty="0" smtClean="0"/>
              <a:t>Validate The Demand</a:t>
            </a: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49280" y="1819242"/>
            <a:ext cx="6494524" cy="4136393"/>
          </a:xfrm>
          <a:prstGeom prst="rect">
            <a:avLst/>
          </a:prstGeom>
          <a:ln>
            <a:solidFill>
              <a:srgbClr val="306EA5"/>
            </a:solidFill>
          </a:ln>
        </p:spPr>
      </p:pic>
    </p:spTree>
    <p:extLst>
      <p:ext uri="{BB962C8B-B14F-4D97-AF65-F5344CB8AC3E}">
        <p14:creationId xmlns:p14="http://schemas.microsoft.com/office/powerpoint/2010/main" val="46739878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50819AE-02FA-3749-BFC2-030922A62D98}" type="slidenum">
              <a:rPr lang="en-US" smtClean="0"/>
              <a:t>26</a:t>
            </a:fld>
            <a:endParaRPr lang="en-US" dirty="0"/>
          </a:p>
        </p:txBody>
      </p:sp>
      <p:sp>
        <p:nvSpPr>
          <p:cNvPr id="3" name="Title 2"/>
          <p:cNvSpPr>
            <a:spLocks noGrp="1"/>
          </p:cNvSpPr>
          <p:nvPr>
            <p:ph type="title"/>
          </p:nvPr>
        </p:nvSpPr>
        <p:spPr/>
        <p:txBody>
          <a:bodyPr/>
          <a:lstStyle/>
          <a:p>
            <a:pPr algn="ctr"/>
            <a:r>
              <a:rPr lang="en-US" dirty="0" smtClean="0"/>
              <a:t>Building the API – Step 2</a:t>
            </a:r>
            <a:endParaRPr lang="en-US" dirty="0"/>
          </a:p>
        </p:txBody>
      </p:sp>
      <p:sp>
        <p:nvSpPr>
          <p:cNvPr id="4" name="Content Placeholder 3"/>
          <p:cNvSpPr>
            <a:spLocks noGrp="1"/>
          </p:cNvSpPr>
          <p:nvPr>
            <p:ph idx="1"/>
          </p:nvPr>
        </p:nvSpPr>
        <p:spPr>
          <a:xfrm>
            <a:off x="954033" y="5978821"/>
            <a:ext cx="10279380" cy="676806"/>
          </a:xfrm>
        </p:spPr>
        <p:txBody>
          <a:bodyPr>
            <a:normAutofit/>
          </a:bodyPr>
          <a:lstStyle/>
          <a:p>
            <a:pPr marL="0" indent="0" algn="ctr">
              <a:buNone/>
            </a:pPr>
            <a:r>
              <a:rPr lang="en-US" sz="4000" dirty="0" smtClean="0"/>
              <a:t>Understand The User</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9472" y="2210635"/>
            <a:ext cx="9878521" cy="3244559"/>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82905" y="1851899"/>
            <a:ext cx="7536172" cy="3962032"/>
          </a:xfrm>
          <a:prstGeom prst="rect">
            <a:avLst/>
          </a:prstGeom>
        </p:spPr>
      </p:pic>
    </p:spTree>
    <p:extLst>
      <p:ext uri="{BB962C8B-B14F-4D97-AF65-F5344CB8AC3E}">
        <p14:creationId xmlns:p14="http://schemas.microsoft.com/office/powerpoint/2010/main" val="125443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350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50819AE-02FA-3749-BFC2-030922A62D98}" type="slidenum">
              <a:rPr lang="en-US" smtClean="0"/>
              <a:t>27</a:t>
            </a:fld>
            <a:endParaRPr lang="en-US" dirty="0"/>
          </a:p>
        </p:txBody>
      </p:sp>
      <p:sp>
        <p:nvSpPr>
          <p:cNvPr id="3" name="Title 2"/>
          <p:cNvSpPr>
            <a:spLocks noGrp="1"/>
          </p:cNvSpPr>
          <p:nvPr>
            <p:ph type="title"/>
          </p:nvPr>
        </p:nvSpPr>
        <p:spPr/>
        <p:txBody>
          <a:bodyPr/>
          <a:lstStyle/>
          <a:p>
            <a:pPr algn="ctr"/>
            <a:r>
              <a:rPr lang="en-US" dirty="0" smtClean="0"/>
              <a:t>Building the API – Step 3</a:t>
            </a:r>
            <a:endParaRPr lang="en-US" dirty="0"/>
          </a:p>
        </p:txBody>
      </p:sp>
      <p:sp>
        <p:nvSpPr>
          <p:cNvPr id="4" name="Content Placeholder 3"/>
          <p:cNvSpPr>
            <a:spLocks noGrp="1"/>
          </p:cNvSpPr>
          <p:nvPr>
            <p:ph idx="1"/>
          </p:nvPr>
        </p:nvSpPr>
        <p:spPr>
          <a:xfrm>
            <a:off x="939043" y="5862106"/>
            <a:ext cx="10279380" cy="676806"/>
          </a:xfrm>
        </p:spPr>
        <p:txBody>
          <a:bodyPr>
            <a:normAutofit/>
          </a:bodyPr>
          <a:lstStyle/>
          <a:p>
            <a:pPr marL="0" indent="0" algn="ctr">
              <a:buNone/>
            </a:pPr>
            <a:r>
              <a:rPr lang="en-US" sz="4000" dirty="0" smtClean="0"/>
              <a:t>Understand Technology Constraints</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72521" y="1923259"/>
            <a:ext cx="8438863" cy="3847566"/>
          </a:xfrm>
          <a:prstGeom prst="rect">
            <a:avLst/>
          </a:prstGeom>
          <a:ln>
            <a:solidFill>
              <a:srgbClr val="306EA5"/>
            </a:solidFill>
          </a:ln>
        </p:spPr>
      </p:pic>
    </p:spTree>
    <p:extLst>
      <p:ext uri="{BB962C8B-B14F-4D97-AF65-F5344CB8AC3E}">
        <p14:creationId xmlns:p14="http://schemas.microsoft.com/office/powerpoint/2010/main" val="59189399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50819AE-02FA-3749-BFC2-030922A62D98}" type="slidenum">
              <a:rPr lang="en-US" smtClean="0"/>
              <a:t>28</a:t>
            </a:fld>
            <a:endParaRPr lang="en-US" dirty="0"/>
          </a:p>
        </p:txBody>
      </p:sp>
      <p:sp>
        <p:nvSpPr>
          <p:cNvPr id="4" name="Title 3"/>
          <p:cNvSpPr>
            <a:spLocks noGrp="1"/>
          </p:cNvSpPr>
          <p:nvPr>
            <p:ph type="title"/>
          </p:nvPr>
        </p:nvSpPr>
        <p:spPr/>
        <p:txBody>
          <a:bodyPr/>
          <a:lstStyle/>
          <a:p>
            <a:pPr algn="ctr"/>
            <a:r>
              <a:rPr lang="en-US" dirty="0" smtClean="0"/>
              <a:t>Building The API – Step 4</a:t>
            </a:r>
            <a:endParaRPr lang="en-US" dirty="0"/>
          </a:p>
        </p:txBody>
      </p:sp>
      <p:grpSp>
        <p:nvGrpSpPr>
          <p:cNvPr id="7" name="Group 6"/>
          <p:cNvGrpSpPr/>
          <p:nvPr/>
        </p:nvGrpSpPr>
        <p:grpSpPr>
          <a:xfrm>
            <a:off x="697834" y="5526893"/>
            <a:ext cx="4232477" cy="831001"/>
            <a:chOff x="3081272" y="3099579"/>
            <a:chExt cx="4232477" cy="831001"/>
          </a:xfrm>
        </p:grpSpPr>
        <p:sp>
          <p:nvSpPr>
            <p:cNvPr id="3" name="TextBox 2"/>
            <p:cNvSpPr txBox="1"/>
            <p:nvPr/>
          </p:nvSpPr>
          <p:spPr>
            <a:xfrm>
              <a:off x="3081272" y="3099579"/>
              <a:ext cx="1377300" cy="830997"/>
            </a:xfrm>
            <a:prstGeom prst="rect">
              <a:avLst/>
            </a:prstGeom>
            <a:noFill/>
          </p:spPr>
          <p:txBody>
            <a:bodyPr wrap="none" rtlCol="0">
              <a:spAutoFit/>
            </a:bodyPr>
            <a:lstStyle/>
            <a:p>
              <a:r>
                <a:rPr lang="en-US" sz="4800" dirty="0" smtClean="0">
                  <a:solidFill>
                    <a:srgbClr val="306EA5"/>
                  </a:solidFill>
                </a:rPr>
                <a:t>MVP</a:t>
              </a:r>
              <a:endParaRPr lang="en-US" sz="4800" dirty="0">
                <a:solidFill>
                  <a:srgbClr val="306EA5"/>
                </a:solidFill>
              </a:endParaRPr>
            </a:p>
          </p:txBody>
        </p:sp>
        <p:sp>
          <p:nvSpPr>
            <p:cNvPr id="5" name="TextBox 4"/>
            <p:cNvSpPr txBox="1"/>
            <p:nvPr/>
          </p:nvSpPr>
          <p:spPr>
            <a:xfrm>
              <a:off x="6651388" y="3099583"/>
              <a:ext cx="662361" cy="830997"/>
            </a:xfrm>
            <a:prstGeom prst="rect">
              <a:avLst/>
            </a:prstGeom>
            <a:noFill/>
          </p:spPr>
          <p:txBody>
            <a:bodyPr wrap="none" rtlCol="0">
              <a:spAutoFit/>
            </a:bodyPr>
            <a:lstStyle/>
            <a:p>
              <a:r>
                <a:rPr lang="en-US" sz="4800" dirty="0" smtClean="0">
                  <a:solidFill>
                    <a:srgbClr val="306EA5"/>
                  </a:solidFill>
                </a:rPr>
                <a:t>JS</a:t>
              </a:r>
              <a:endParaRPr lang="en-US" sz="4800" dirty="0">
                <a:solidFill>
                  <a:srgbClr val="306EA5"/>
                </a:solidFill>
              </a:endParaRPr>
            </a:p>
          </p:txBody>
        </p:sp>
        <p:sp>
          <p:nvSpPr>
            <p:cNvPr id="8" name="Pentagon 7"/>
            <p:cNvSpPr/>
            <p:nvPr/>
          </p:nvSpPr>
          <p:spPr>
            <a:xfrm>
              <a:off x="4846320" y="3259607"/>
              <a:ext cx="1325880" cy="488093"/>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2" name="Group 11"/>
          <p:cNvGrpSpPr/>
          <p:nvPr/>
        </p:nvGrpSpPr>
        <p:grpSpPr>
          <a:xfrm>
            <a:off x="5960623" y="5541883"/>
            <a:ext cx="5577397" cy="831001"/>
            <a:chOff x="3081272" y="4533265"/>
            <a:chExt cx="5577397" cy="831001"/>
          </a:xfrm>
        </p:grpSpPr>
        <p:sp>
          <p:nvSpPr>
            <p:cNvPr id="9" name="TextBox 8"/>
            <p:cNvSpPr txBox="1"/>
            <p:nvPr/>
          </p:nvSpPr>
          <p:spPr>
            <a:xfrm>
              <a:off x="3081272" y="4533265"/>
              <a:ext cx="1305935" cy="830997"/>
            </a:xfrm>
            <a:prstGeom prst="rect">
              <a:avLst/>
            </a:prstGeom>
            <a:noFill/>
          </p:spPr>
          <p:txBody>
            <a:bodyPr wrap="none" rtlCol="0">
              <a:spAutoFit/>
            </a:bodyPr>
            <a:lstStyle/>
            <a:p>
              <a:r>
                <a:rPr lang="en-US" sz="4800" dirty="0" smtClean="0">
                  <a:solidFill>
                    <a:srgbClr val="306EA5"/>
                  </a:solidFill>
                </a:rPr>
                <a:t>beta</a:t>
              </a:r>
              <a:endParaRPr lang="en-US" sz="4800" dirty="0">
                <a:solidFill>
                  <a:srgbClr val="306EA5"/>
                </a:solidFill>
              </a:endParaRPr>
            </a:p>
          </p:txBody>
        </p:sp>
        <p:sp>
          <p:nvSpPr>
            <p:cNvPr id="10" name="TextBox 9"/>
            <p:cNvSpPr txBox="1"/>
            <p:nvPr/>
          </p:nvSpPr>
          <p:spPr>
            <a:xfrm>
              <a:off x="6651388" y="4533269"/>
              <a:ext cx="2007281" cy="830997"/>
            </a:xfrm>
            <a:prstGeom prst="rect">
              <a:avLst/>
            </a:prstGeom>
            <a:noFill/>
          </p:spPr>
          <p:txBody>
            <a:bodyPr wrap="none" rtlCol="0">
              <a:spAutoFit/>
            </a:bodyPr>
            <a:lstStyle/>
            <a:p>
              <a:r>
                <a:rPr lang="en-US" sz="4800" dirty="0">
                  <a:solidFill>
                    <a:srgbClr val="306EA5"/>
                  </a:solidFill>
                </a:rPr>
                <a:t>n</a:t>
              </a:r>
              <a:r>
                <a:rPr lang="en-US" sz="4800" dirty="0" smtClean="0">
                  <a:solidFill>
                    <a:srgbClr val="306EA5"/>
                  </a:solidFill>
                </a:rPr>
                <a:t>ode.js</a:t>
              </a:r>
              <a:endParaRPr lang="en-US" sz="4800" dirty="0">
                <a:solidFill>
                  <a:srgbClr val="306EA5"/>
                </a:solidFill>
              </a:endParaRPr>
            </a:p>
          </p:txBody>
        </p:sp>
        <p:sp>
          <p:nvSpPr>
            <p:cNvPr id="11" name="Pentagon 10"/>
            <p:cNvSpPr/>
            <p:nvPr/>
          </p:nvSpPr>
          <p:spPr>
            <a:xfrm>
              <a:off x="4846320" y="4693293"/>
              <a:ext cx="1325880" cy="488093"/>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2109" y="1797555"/>
            <a:ext cx="5344116" cy="3711029"/>
          </a:xfrm>
          <a:prstGeom prst="rect">
            <a:avLst/>
          </a:prstGeom>
          <a:ln>
            <a:solidFill>
              <a:srgbClr val="306EA5"/>
            </a:solidFill>
          </a:ln>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04143" y="1797556"/>
            <a:ext cx="5575836" cy="3711029"/>
          </a:xfrm>
          <a:prstGeom prst="rect">
            <a:avLst/>
          </a:prstGeom>
          <a:ln>
            <a:solidFill>
              <a:srgbClr val="306EA5"/>
            </a:solidFill>
          </a:ln>
        </p:spPr>
      </p:pic>
    </p:spTree>
    <p:extLst>
      <p:ext uri="{BB962C8B-B14F-4D97-AF65-F5344CB8AC3E}">
        <p14:creationId xmlns:p14="http://schemas.microsoft.com/office/powerpoint/2010/main" val="96489931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50819AE-02FA-3749-BFC2-030922A62D98}" type="slidenum">
              <a:rPr lang="en-US" smtClean="0"/>
              <a:t>29</a:t>
            </a:fld>
            <a:endParaRPr lang="en-US" dirty="0"/>
          </a:p>
        </p:txBody>
      </p:sp>
      <p:sp>
        <p:nvSpPr>
          <p:cNvPr id="3" name="Title 2"/>
          <p:cNvSpPr>
            <a:spLocks noGrp="1"/>
          </p:cNvSpPr>
          <p:nvPr>
            <p:ph type="title"/>
          </p:nvPr>
        </p:nvSpPr>
        <p:spPr>
          <a:xfrm>
            <a:off x="838200" y="2423160"/>
            <a:ext cx="10515600" cy="3647855"/>
          </a:xfrm>
        </p:spPr>
        <p:txBody>
          <a:bodyPr>
            <a:normAutofit fontScale="90000"/>
          </a:bodyPr>
          <a:lstStyle/>
          <a:p>
            <a:r>
              <a:rPr lang="en-US" sz="6000" dirty="0" smtClean="0">
                <a:solidFill>
                  <a:schemeClr val="accent4"/>
                </a:solidFill>
              </a:rPr>
              <a:t>MIDAAS</a:t>
            </a:r>
            <a:r>
              <a:rPr lang="en-US" dirty="0" smtClean="0"/>
              <a:t/>
            </a:r>
            <a:br>
              <a:rPr lang="en-US" dirty="0" smtClean="0"/>
            </a:br>
            <a:r>
              <a:rPr lang="en-US" dirty="0"/>
              <a:t/>
            </a:r>
            <a:br>
              <a:rPr lang="en-US" dirty="0"/>
            </a:br>
            <a:r>
              <a:rPr lang="en-US" sz="4400" dirty="0" smtClean="0"/>
              <a:t>https://</a:t>
            </a:r>
            <a:r>
              <a:rPr lang="en-US" sz="4400" dirty="0" err="1" smtClean="0"/>
              <a:t>midaas.commerce.gov</a:t>
            </a:r>
            <a:r>
              <a:rPr lang="en-US" sz="4400" dirty="0" smtClean="0"/>
              <a:t/>
            </a:r>
            <a:br>
              <a:rPr lang="en-US" sz="4400" dirty="0" smtClean="0"/>
            </a:br>
            <a:r>
              <a:rPr lang="en-US" sz="4400" dirty="0"/>
              <a:t/>
            </a:r>
            <a:br>
              <a:rPr lang="en-US" sz="4400" dirty="0"/>
            </a:br>
            <a:r>
              <a:rPr lang="en-US" sz="4400" dirty="0"/>
              <a:t> </a:t>
            </a:r>
            <a:r>
              <a:rPr lang="en-US" sz="3600" dirty="0"/>
              <a:t>https://</a:t>
            </a:r>
            <a:r>
              <a:rPr lang="en-US" sz="3600" dirty="0" err="1"/>
              <a:t>github.com</a:t>
            </a:r>
            <a:r>
              <a:rPr lang="en-US" sz="3600" dirty="0"/>
              <a:t>/</a:t>
            </a:r>
            <a:r>
              <a:rPr lang="en-US" sz="3600" dirty="0" err="1"/>
              <a:t>CommerceDataService</a:t>
            </a:r>
            <a:r>
              <a:rPr lang="en-US" sz="3600" dirty="0"/>
              <a:t>/</a:t>
            </a:r>
            <a:r>
              <a:rPr lang="en-US" sz="3600" dirty="0" err="1"/>
              <a:t>midaas-api</a:t>
            </a:r>
            <a:endParaRPr lang="en-US" sz="3600" dirty="0"/>
          </a:p>
        </p:txBody>
      </p:sp>
    </p:spTree>
    <p:extLst>
      <p:ext uri="{BB962C8B-B14F-4D97-AF65-F5344CB8AC3E}">
        <p14:creationId xmlns:p14="http://schemas.microsoft.com/office/powerpoint/2010/main" val="111093938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50819AE-02FA-3749-BFC2-030922A62D98}" type="slidenum">
              <a:rPr lang="en-US" smtClean="0"/>
              <a:t>3</a:t>
            </a:fld>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5328"/>
            <a:ext cx="12192000" cy="6391678"/>
          </a:xfrm>
          <a:prstGeom prst="rect">
            <a:avLst/>
          </a:prstGeom>
        </p:spPr>
      </p:pic>
    </p:spTree>
    <p:extLst>
      <p:ext uri="{BB962C8B-B14F-4D97-AF65-F5344CB8AC3E}">
        <p14:creationId xmlns:p14="http://schemas.microsoft.com/office/powerpoint/2010/main" val="65315365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50819AE-02FA-3749-BFC2-030922A62D98}" type="slidenum">
              <a:rPr lang="en-US" smtClean="0"/>
              <a:t>30</a:t>
            </a:fld>
            <a:endParaRPr lang="en-US" dirty="0"/>
          </a:p>
        </p:txBody>
      </p:sp>
      <p:pic>
        <p:nvPicPr>
          <p:cNvPr id="5" name="MIDAAS_hxHI54.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864992" y="844446"/>
            <a:ext cx="8446392" cy="4756221"/>
          </a:xfrm>
          <a:prstGeom prst="rect">
            <a:avLst/>
          </a:prstGeom>
          <a:ln>
            <a:solidFill>
              <a:srgbClr val="306EA5"/>
            </a:solidFill>
          </a:ln>
        </p:spPr>
      </p:pic>
    </p:spTree>
    <p:extLst>
      <p:ext uri="{BB962C8B-B14F-4D97-AF65-F5344CB8AC3E}">
        <p14:creationId xmlns:p14="http://schemas.microsoft.com/office/powerpoint/2010/main" val="75524975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50819AE-02FA-3749-BFC2-030922A62D98}" type="slidenum">
              <a:rPr lang="en-US" smtClean="0"/>
              <a:t>31</a:t>
            </a:fld>
            <a:endParaRPr lang="en-US" dirty="0"/>
          </a:p>
        </p:txBody>
      </p:sp>
      <p:sp>
        <p:nvSpPr>
          <p:cNvPr id="3" name="Title 2"/>
          <p:cNvSpPr>
            <a:spLocks noGrp="1"/>
          </p:cNvSpPr>
          <p:nvPr>
            <p:ph type="title"/>
          </p:nvPr>
        </p:nvSpPr>
        <p:spPr/>
        <p:txBody>
          <a:bodyPr/>
          <a:lstStyle/>
          <a:p>
            <a:pPr algn="ctr"/>
            <a:r>
              <a:rPr lang="en-US" dirty="0" smtClean="0"/>
              <a:t>Building the API – Step 1</a:t>
            </a:r>
            <a:endParaRPr lang="en-US" dirty="0"/>
          </a:p>
        </p:txBody>
      </p:sp>
      <p:sp>
        <p:nvSpPr>
          <p:cNvPr id="4" name="Content Placeholder 3"/>
          <p:cNvSpPr>
            <a:spLocks noGrp="1"/>
          </p:cNvSpPr>
          <p:nvPr>
            <p:ph idx="1"/>
          </p:nvPr>
        </p:nvSpPr>
        <p:spPr>
          <a:xfrm>
            <a:off x="939043" y="5904394"/>
            <a:ext cx="10279380" cy="676806"/>
          </a:xfrm>
        </p:spPr>
        <p:txBody>
          <a:bodyPr>
            <a:normAutofit/>
          </a:bodyPr>
          <a:lstStyle/>
          <a:p>
            <a:pPr marL="0" indent="0" algn="ctr">
              <a:buNone/>
            </a:pPr>
            <a:r>
              <a:rPr lang="en-US" sz="4000" dirty="0" smtClean="0"/>
              <a:t>Validate The Need</a:t>
            </a:r>
          </a:p>
        </p:txBody>
      </p:sp>
      <p:pic>
        <p:nvPicPr>
          <p:cNvPr id="5" name="Obama Income Inequality a Defining Challenge.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569515" y="1945176"/>
            <a:ext cx="6782216" cy="3793802"/>
          </a:xfrm>
          <a:prstGeom prst="rect">
            <a:avLst/>
          </a:prstGeom>
        </p:spPr>
      </p:pic>
    </p:spTree>
    <p:extLst>
      <p:ext uri="{BB962C8B-B14F-4D97-AF65-F5344CB8AC3E}">
        <p14:creationId xmlns:p14="http://schemas.microsoft.com/office/powerpoint/2010/main" val="69917356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50819AE-02FA-3749-BFC2-030922A62D98}" type="slidenum">
              <a:rPr lang="en-US" smtClean="0"/>
              <a:t>32</a:t>
            </a:fld>
            <a:endParaRPr lang="en-US" dirty="0"/>
          </a:p>
        </p:txBody>
      </p:sp>
      <p:sp>
        <p:nvSpPr>
          <p:cNvPr id="3" name="Title 2"/>
          <p:cNvSpPr>
            <a:spLocks noGrp="1"/>
          </p:cNvSpPr>
          <p:nvPr>
            <p:ph type="title"/>
          </p:nvPr>
        </p:nvSpPr>
        <p:spPr/>
        <p:txBody>
          <a:bodyPr/>
          <a:lstStyle/>
          <a:p>
            <a:pPr algn="ctr"/>
            <a:r>
              <a:rPr lang="en-US" dirty="0" smtClean="0"/>
              <a:t>Building the API – Step 2</a:t>
            </a:r>
            <a:endParaRPr lang="en-US" dirty="0"/>
          </a:p>
        </p:txBody>
      </p:sp>
      <p:sp>
        <p:nvSpPr>
          <p:cNvPr id="4" name="Content Placeholder 3"/>
          <p:cNvSpPr>
            <a:spLocks noGrp="1"/>
          </p:cNvSpPr>
          <p:nvPr>
            <p:ph idx="1"/>
          </p:nvPr>
        </p:nvSpPr>
        <p:spPr>
          <a:xfrm>
            <a:off x="894073" y="6104629"/>
            <a:ext cx="10279380" cy="676806"/>
          </a:xfrm>
        </p:spPr>
        <p:txBody>
          <a:bodyPr>
            <a:normAutofit/>
          </a:bodyPr>
          <a:lstStyle/>
          <a:p>
            <a:pPr marL="0" indent="0" algn="ctr">
              <a:buNone/>
            </a:pPr>
            <a:r>
              <a:rPr lang="en-US" sz="4000" dirty="0" smtClean="0"/>
              <a:t>Understand Initial User Stories</a:t>
            </a:r>
          </a:p>
        </p:txBody>
      </p:sp>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t="25533" b="-2127"/>
          <a:stretch/>
        </p:blipFill>
        <p:spPr>
          <a:xfrm>
            <a:off x="2576760" y="2926010"/>
            <a:ext cx="6363024" cy="3291840"/>
          </a:xfrm>
          <a:prstGeom prst="rect">
            <a:avLst/>
          </a:prstGeom>
        </p:spPr>
      </p:pic>
      <p:pic>
        <p:nvPicPr>
          <p:cNvPr id="9" name="Picture 8"/>
          <p:cNvPicPr>
            <a:picLocks noChangeAspect="1"/>
          </p:cNvPicPr>
          <p:nvPr/>
        </p:nvPicPr>
        <p:blipFill rotWithShape="1">
          <a:blip r:embed="rId3">
            <a:extLst>
              <a:ext uri="{28A0092B-C50C-407E-A947-70E740481C1C}">
                <a14:useLocalDpi xmlns:a14="http://schemas.microsoft.com/office/drawing/2010/main" val="0"/>
              </a:ext>
            </a:extLst>
          </a:blip>
          <a:srcRect l="21297" t="-2" r="-336" b="75176"/>
          <a:stretch/>
        </p:blipFill>
        <p:spPr>
          <a:xfrm>
            <a:off x="3243672" y="1828730"/>
            <a:ext cx="5029200" cy="1033271"/>
          </a:xfrm>
          <a:prstGeom prst="rect">
            <a:avLst/>
          </a:prstGeom>
        </p:spPr>
      </p:pic>
    </p:spTree>
    <p:extLst>
      <p:ext uri="{BB962C8B-B14F-4D97-AF65-F5344CB8AC3E}">
        <p14:creationId xmlns:p14="http://schemas.microsoft.com/office/powerpoint/2010/main" val="190230152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50819AE-02FA-3749-BFC2-030922A62D98}" type="slidenum">
              <a:rPr lang="en-US" smtClean="0"/>
              <a:t>33</a:t>
            </a:fld>
            <a:endParaRPr lang="en-US" dirty="0"/>
          </a:p>
        </p:txBody>
      </p:sp>
      <p:sp>
        <p:nvSpPr>
          <p:cNvPr id="3" name="Title 2"/>
          <p:cNvSpPr>
            <a:spLocks noGrp="1"/>
          </p:cNvSpPr>
          <p:nvPr>
            <p:ph type="title"/>
          </p:nvPr>
        </p:nvSpPr>
        <p:spPr/>
        <p:txBody>
          <a:bodyPr/>
          <a:lstStyle/>
          <a:p>
            <a:pPr algn="ctr"/>
            <a:r>
              <a:rPr lang="en-US" dirty="0" smtClean="0"/>
              <a:t>Building the API – Step 3</a:t>
            </a:r>
            <a:endParaRPr lang="en-US" dirty="0"/>
          </a:p>
        </p:txBody>
      </p:sp>
      <p:sp>
        <p:nvSpPr>
          <p:cNvPr id="4" name="Content Placeholder 3"/>
          <p:cNvSpPr>
            <a:spLocks noGrp="1"/>
          </p:cNvSpPr>
          <p:nvPr>
            <p:ph idx="1"/>
          </p:nvPr>
        </p:nvSpPr>
        <p:spPr>
          <a:xfrm>
            <a:off x="1043973" y="5828456"/>
            <a:ext cx="10279380" cy="676806"/>
          </a:xfrm>
        </p:spPr>
        <p:txBody>
          <a:bodyPr>
            <a:normAutofit/>
          </a:bodyPr>
          <a:lstStyle/>
          <a:p>
            <a:pPr marL="0" indent="0" algn="ctr">
              <a:buNone/>
            </a:pPr>
            <a:r>
              <a:rPr lang="en-US" sz="4000" dirty="0" smtClean="0"/>
              <a:t>Validate with Domain Experts</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73402" y="1942141"/>
            <a:ext cx="7090348" cy="3670102"/>
          </a:xfrm>
          <a:prstGeom prst="rect">
            <a:avLst/>
          </a:prstGeom>
          <a:ln>
            <a:solidFill>
              <a:srgbClr val="306EA5"/>
            </a:solidFill>
          </a:ln>
        </p:spPr>
      </p:pic>
    </p:spTree>
    <p:extLst>
      <p:ext uri="{BB962C8B-B14F-4D97-AF65-F5344CB8AC3E}">
        <p14:creationId xmlns:p14="http://schemas.microsoft.com/office/powerpoint/2010/main" val="183639593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50819AE-02FA-3749-BFC2-030922A62D98}" type="slidenum">
              <a:rPr lang="en-US" smtClean="0"/>
              <a:t>34</a:t>
            </a:fld>
            <a:endParaRPr lang="en-US" dirty="0"/>
          </a:p>
        </p:txBody>
      </p:sp>
      <p:sp>
        <p:nvSpPr>
          <p:cNvPr id="3" name="Title 2"/>
          <p:cNvSpPr>
            <a:spLocks noGrp="1"/>
          </p:cNvSpPr>
          <p:nvPr>
            <p:ph type="title"/>
          </p:nvPr>
        </p:nvSpPr>
        <p:spPr/>
        <p:txBody>
          <a:bodyPr/>
          <a:lstStyle/>
          <a:p>
            <a:pPr algn="ctr"/>
            <a:r>
              <a:rPr lang="en-US" dirty="0" smtClean="0"/>
              <a:t>Building the API – Step 4</a:t>
            </a:r>
            <a:endParaRPr lang="en-US" dirty="0"/>
          </a:p>
        </p:txBody>
      </p:sp>
      <p:sp>
        <p:nvSpPr>
          <p:cNvPr id="4" name="Content Placeholder 3"/>
          <p:cNvSpPr>
            <a:spLocks noGrp="1"/>
          </p:cNvSpPr>
          <p:nvPr>
            <p:ph idx="1"/>
          </p:nvPr>
        </p:nvSpPr>
        <p:spPr>
          <a:xfrm>
            <a:off x="939043" y="5739504"/>
            <a:ext cx="10279380" cy="676806"/>
          </a:xfrm>
        </p:spPr>
        <p:txBody>
          <a:bodyPr>
            <a:normAutofit/>
          </a:bodyPr>
          <a:lstStyle/>
          <a:p>
            <a:pPr marL="0" indent="0" algn="ctr">
              <a:buNone/>
            </a:pPr>
            <a:r>
              <a:rPr lang="en-US" sz="4000" dirty="0" smtClean="0"/>
              <a:t>Understand Technical Constraints</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81784" y="1983844"/>
            <a:ext cx="8229600" cy="3695700"/>
          </a:xfrm>
          <a:prstGeom prst="rect">
            <a:avLst/>
          </a:prstGeom>
        </p:spPr>
      </p:pic>
    </p:spTree>
    <p:extLst>
      <p:ext uri="{BB962C8B-B14F-4D97-AF65-F5344CB8AC3E}">
        <p14:creationId xmlns:p14="http://schemas.microsoft.com/office/powerpoint/2010/main" val="36046948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50819AE-02FA-3749-BFC2-030922A62D98}" type="slidenum">
              <a:rPr lang="en-US" smtClean="0"/>
              <a:t>35</a:t>
            </a:fld>
            <a:endParaRPr lang="en-US" dirty="0"/>
          </a:p>
        </p:txBody>
      </p:sp>
      <p:sp>
        <p:nvSpPr>
          <p:cNvPr id="4" name="Title 3"/>
          <p:cNvSpPr>
            <a:spLocks noGrp="1"/>
          </p:cNvSpPr>
          <p:nvPr>
            <p:ph type="title"/>
          </p:nvPr>
        </p:nvSpPr>
        <p:spPr/>
        <p:txBody>
          <a:bodyPr/>
          <a:lstStyle/>
          <a:p>
            <a:pPr algn="ctr"/>
            <a:r>
              <a:rPr lang="en-US" dirty="0"/>
              <a:t>Building the API – Step </a:t>
            </a:r>
            <a:r>
              <a:rPr lang="en-US" dirty="0" smtClean="0"/>
              <a:t>5</a:t>
            </a:r>
            <a:endParaRPr lang="en-US" dirty="0"/>
          </a:p>
        </p:txBody>
      </p:sp>
      <p:grpSp>
        <p:nvGrpSpPr>
          <p:cNvPr id="12" name="Group 11"/>
          <p:cNvGrpSpPr/>
          <p:nvPr/>
        </p:nvGrpSpPr>
        <p:grpSpPr>
          <a:xfrm>
            <a:off x="361682" y="5376128"/>
            <a:ext cx="11530180" cy="831001"/>
            <a:chOff x="406652" y="3670332"/>
            <a:chExt cx="11530180" cy="831001"/>
          </a:xfrm>
        </p:grpSpPr>
        <p:sp>
          <p:nvSpPr>
            <p:cNvPr id="6" name="TextBox 5"/>
            <p:cNvSpPr txBox="1"/>
            <p:nvPr/>
          </p:nvSpPr>
          <p:spPr>
            <a:xfrm>
              <a:off x="406652" y="3670332"/>
              <a:ext cx="1377300" cy="830997"/>
            </a:xfrm>
            <a:prstGeom prst="rect">
              <a:avLst/>
            </a:prstGeom>
            <a:noFill/>
          </p:spPr>
          <p:txBody>
            <a:bodyPr wrap="none" rtlCol="0">
              <a:spAutoFit/>
            </a:bodyPr>
            <a:lstStyle/>
            <a:p>
              <a:r>
                <a:rPr lang="en-US" sz="4800" dirty="0" smtClean="0">
                  <a:solidFill>
                    <a:srgbClr val="306EA5"/>
                  </a:solidFill>
                </a:rPr>
                <a:t>MVP</a:t>
              </a:r>
              <a:endParaRPr lang="en-US" sz="4800" dirty="0">
                <a:solidFill>
                  <a:srgbClr val="306EA5"/>
                </a:solidFill>
              </a:endParaRPr>
            </a:p>
          </p:txBody>
        </p:sp>
        <p:sp>
          <p:nvSpPr>
            <p:cNvPr id="7" name="TextBox 6"/>
            <p:cNvSpPr txBox="1"/>
            <p:nvPr/>
          </p:nvSpPr>
          <p:spPr>
            <a:xfrm>
              <a:off x="3976768" y="3670336"/>
              <a:ext cx="7960064" cy="830997"/>
            </a:xfrm>
            <a:prstGeom prst="rect">
              <a:avLst/>
            </a:prstGeom>
            <a:noFill/>
          </p:spPr>
          <p:txBody>
            <a:bodyPr wrap="none" rtlCol="0">
              <a:spAutoFit/>
            </a:bodyPr>
            <a:lstStyle/>
            <a:p>
              <a:r>
                <a:rPr lang="en-US" sz="4800" dirty="0" smtClean="0">
                  <a:solidFill>
                    <a:srgbClr val="306EA5"/>
                  </a:solidFill>
                </a:rPr>
                <a:t>Redshift, Lambda, API Gateway</a:t>
              </a:r>
              <a:endParaRPr lang="en-US" sz="4800" dirty="0">
                <a:solidFill>
                  <a:srgbClr val="306EA5"/>
                </a:solidFill>
              </a:endParaRPr>
            </a:p>
          </p:txBody>
        </p:sp>
        <p:sp>
          <p:nvSpPr>
            <p:cNvPr id="8" name="Pentagon 7"/>
            <p:cNvSpPr/>
            <p:nvPr/>
          </p:nvSpPr>
          <p:spPr>
            <a:xfrm>
              <a:off x="2171700" y="3830360"/>
              <a:ext cx="1325880" cy="488093"/>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3" name="Group 12"/>
          <p:cNvGrpSpPr/>
          <p:nvPr/>
        </p:nvGrpSpPr>
        <p:grpSpPr>
          <a:xfrm>
            <a:off x="361682" y="5990042"/>
            <a:ext cx="7986453" cy="831001"/>
            <a:chOff x="406652" y="4853872"/>
            <a:chExt cx="7986453" cy="831001"/>
          </a:xfrm>
        </p:grpSpPr>
        <p:sp>
          <p:nvSpPr>
            <p:cNvPr id="9" name="TextBox 8"/>
            <p:cNvSpPr txBox="1"/>
            <p:nvPr/>
          </p:nvSpPr>
          <p:spPr>
            <a:xfrm>
              <a:off x="406652" y="4853872"/>
              <a:ext cx="1305935" cy="830997"/>
            </a:xfrm>
            <a:prstGeom prst="rect">
              <a:avLst/>
            </a:prstGeom>
            <a:noFill/>
          </p:spPr>
          <p:txBody>
            <a:bodyPr wrap="none" rtlCol="0">
              <a:spAutoFit/>
            </a:bodyPr>
            <a:lstStyle/>
            <a:p>
              <a:r>
                <a:rPr lang="en-US" sz="4800" dirty="0" smtClean="0">
                  <a:solidFill>
                    <a:srgbClr val="306EA5"/>
                  </a:solidFill>
                </a:rPr>
                <a:t>beta</a:t>
              </a:r>
              <a:endParaRPr lang="en-US" sz="4800" dirty="0">
                <a:solidFill>
                  <a:srgbClr val="306EA5"/>
                </a:solidFill>
              </a:endParaRPr>
            </a:p>
          </p:txBody>
        </p:sp>
        <p:sp>
          <p:nvSpPr>
            <p:cNvPr id="10" name="TextBox 9"/>
            <p:cNvSpPr txBox="1"/>
            <p:nvPr/>
          </p:nvSpPr>
          <p:spPr>
            <a:xfrm>
              <a:off x="3976768" y="4853876"/>
              <a:ext cx="4416337" cy="830997"/>
            </a:xfrm>
            <a:prstGeom prst="rect">
              <a:avLst/>
            </a:prstGeom>
            <a:noFill/>
          </p:spPr>
          <p:txBody>
            <a:bodyPr wrap="none" rtlCol="0">
              <a:spAutoFit/>
            </a:bodyPr>
            <a:lstStyle/>
            <a:p>
              <a:r>
                <a:rPr lang="en-US" sz="4800" dirty="0" smtClean="0">
                  <a:solidFill>
                    <a:srgbClr val="306EA5"/>
                  </a:solidFill>
                </a:rPr>
                <a:t>Postgres, S3, EC2</a:t>
              </a:r>
              <a:endParaRPr lang="en-US" sz="4800" dirty="0">
                <a:solidFill>
                  <a:srgbClr val="306EA5"/>
                </a:solidFill>
              </a:endParaRPr>
            </a:p>
          </p:txBody>
        </p:sp>
        <p:sp>
          <p:nvSpPr>
            <p:cNvPr id="11" name="Pentagon 10"/>
            <p:cNvSpPr/>
            <p:nvPr/>
          </p:nvSpPr>
          <p:spPr>
            <a:xfrm>
              <a:off x="2171700" y="5013900"/>
              <a:ext cx="1325880" cy="488093"/>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0195" y="1803976"/>
            <a:ext cx="9166277" cy="3704837"/>
          </a:xfrm>
          <a:prstGeom prst="rect">
            <a:avLst/>
          </a:prstGeom>
        </p:spPr>
      </p:pic>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88632" y="1862876"/>
            <a:ext cx="6603230" cy="3587035"/>
          </a:xfrm>
          <a:prstGeom prst="rect">
            <a:avLst/>
          </a:prstGeom>
        </p:spPr>
      </p:pic>
    </p:spTree>
    <p:extLst>
      <p:ext uri="{BB962C8B-B14F-4D97-AF65-F5344CB8AC3E}">
        <p14:creationId xmlns:p14="http://schemas.microsoft.com/office/powerpoint/2010/main" val="723775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300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50819AE-02FA-3749-BFC2-030922A62D98}" type="slidenum">
              <a:rPr lang="en-US" smtClean="0"/>
              <a:t>36</a:t>
            </a:fld>
            <a:endParaRPr lang="en-US" dirty="0"/>
          </a:p>
        </p:txBody>
      </p:sp>
      <p:sp>
        <p:nvSpPr>
          <p:cNvPr id="3" name="Title 2"/>
          <p:cNvSpPr>
            <a:spLocks noGrp="1"/>
          </p:cNvSpPr>
          <p:nvPr>
            <p:ph type="title"/>
          </p:nvPr>
        </p:nvSpPr>
        <p:spPr/>
        <p:txBody>
          <a:bodyPr/>
          <a:lstStyle/>
          <a:p>
            <a:r>
              <a:rPr lang="en-US" dirty="0" smtClean="0"/>
              <a:t>The Reality</a:t>
            </a:r>
            <a:endParaRPr lang="en-US" dirty="0"/>
          </a:p>
        </p:txBody>
      </p:sp>
      <p:sp>
        <p:nvSpPr>
          <p:cNvPr id="4" name="Text Placeholder 3"/>
          <p:cNvSpPr>
            <a:spLocks noGrp="1"/>
          </p:cNvSpPr>
          <p:nvPr>
            <p:ph type="body" sz="quarter" idx="13"/>
          </p:nvPr>
        </p:nvSpPr>
        <p:spPr>
          <a:xfrm>
            <a:off x="1947150" y="2882384"/>
            <a:ext cx="8819910" cy="826143"/>
          </a:xfrm>
        </p:spPr>
        <p:txBody>
          <a:bodyPr>
            <a:norm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smtClean="0"/>
              <a:t>APIs: Sweat and Toil, CitySDK, MIDAAS</a:t>
            </a:r>
            <a:endParaRPr lang="en-US" dirty="0"/>
          </a:p>
        </p:txBody>
      </p:sp>
      <p:sp>
        <p:nvSpPr>
          <p:cNvPr id="5" name="Text Placeholder 4"/>
          <p:cNvSpPr>
            <a:spLocks noGrp="1"/>
          </p:cNvSpPr>
          <p:nvPr>
            <p:ph type="body" sz="quarter" idx="14"/>
          </p:nvPr>
        </p:nvSpPr>
        <p:spPr>
          <a:xfrm>
            <a:off x="1999026" y="3847259"/>
            <a:ext cx="7487874" cy="826143"/>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smtClean="0"/>
              <a:t>Lessons</a:t>
            </a:r>
            <a:endParaRPr lang="en-US" dirty="0"/>
          </a:p>
        </p:txBody>
      </p:sp>
    </p:spTree>
    <p:extLst>
      <p:ext uri="{BB962C8B-B14F-4D97-AF65-F5344CB8AC3E}">
        <p14:creationId xmlns:p14="http://schemas.microsoft.com/office/powerpoint/2010/main" val="1590874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mph" presetSubtype="2" fill="hold" nodeType="afterEffect">
                                  <p:stCondLst>
                                    <p:cond delay="2000"/>
                                  </p:stCondLst>
                                  <p:childTnLst>
                                    <p:animClr clrSpc="rgb" dir="cw">
                                      <p:cBhvr override="childStyle">
                                        <p:cTn id="6" dur="2000" fill="hold"/>
                                        <p:tgtEl>
                                          <p:spTgt spid="5">
                                            <p:txEl>
                                              <p:pRg st="0" end="0"/>
                                            </p:txEl>
                                          </p:spTgt>
                                        </p:tgtEl>
                                        <p:attrNameLst>
                                          <p:attrName>style.color</p:attrName>
                                        </p:attrNameLst>
                                      </p:cBhvr>
                                      <p:to>
                                        <a:schemeClr val="accent2"/>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690688"/>
            <a:ext cx="12192000" cy="4207192"/>
          </a:xfrm>
          <a:prstGeom prst="rect">
            <a:avLst/>
          </a:prstGeom>
          <a:solidFill>
            <a:srgbClr val="306EA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6"/>
          <p:cNvSpPr>
            <a:spLocks noGrp="1"/>
          </p:cNvSpPr>
          <p:nvPr>
            <p:ph type="title"/>
          </p:nvPr>
        </p:nvSpPr>
        <p:spPr/>
        <p:txBody>
          <a:bodyPr/>
          <a:lstStyle/>
          <a:p>
            <a:pPr algn="ctr"/>
            <a:r>
              <a:rPr lang="en-US" dirty="0" smtClean="0"/>
              <a:t>Summary</a:t>
            </a:r>
            <a:endParaRPr lang="en-US" dirty="0"/>
          </a:p>
        </p:txBody>
      </p:sp>
      <p:sp>
        <p:nvSpPr>
          <p:cNvPr id="8" name="Content Placeholder 7"/>
          <p:cNvSpPr>
            <a:spLocks noGrp="1"/>
          </p:cNvSpPr>
          <p:nvPr>
            <p:ph idx="1"/>
          </p:nvPr>
        </p:nvSpPr>
        <p:spPr>
          <a:xfrm>
            <a:off x="0" y="2034540"/>
            <a:ext cx="12192000" cy="3863340"/>
          </a:xfrm>
          <a:solidFill>
            <a:srgbClr val="306EA5"/>
          </a:solidFill>
        </p:spPr>
        <p:txBody>
          <a:bodyPr>
            <a:normAutofit lnSpcReduction="10000"/>
          </a:bodyPr>
          <a:lstStyle/>
          <a:p>
            <a:pPr marL="0" indent="0" algn="ctr">
              <a:buNone/>
            </a:pPr>
            <a:r>
              <a:rPr lang="en-US" sz="4800" dirty="0" smtClean="0">
                <a:solidFill>
                  <a:schemeClr val="bg1"/>
                </a:solidFill>
              </a:rPr>
              <a:t>People</a:t>
            </a:r>
          </a:p>
          <a:p>
            <a:pPr marL="0" indent="0" algn="ctr">
              <a:buNone/>
            </a:pPr>
            <a:r>
              <a:rPr lang="en-US" sz="4800" dirty="0" smtClean="0">
                <a:solidFill>
                  <a:schemeClr val="bg1"/>
                </a:solidFill>
              </a:rPr>
              <a:t>Scope</a:t>
            </a:r>
          </a:p>
          <a:p>
            <a:pPr marL="0" indent="0" algn="ctr">
              <a:buNone/>
            </a:pPr>
            <a:r>
              <a:rPr lang="en-US" sz="4800" dirty="0" smtClean="0">
                <a:solidFill>
                  <a:schemeClr val="bg1"/>
                </a:solidFill>
              </a:rPr>
              <a:t>Constraints</a:t>
            </a:r>
          </a:p>
          <a:p>
            <a:pPr marL="0" indent="0" algn="ctr">
              <a:buNone/>
            </a:pPr>
            <a:r>
              <a:rPr lang="en-US" sz="4800" dirty="0" smtClean="0">
                <a:solidFill>
                  <a:schemeClr val="bg1"/>
                </a:solidFill>
              </a:rPr>
              <a:t>Validate</a:t>
            </a:r>
          </a:p>
          <a:p>
            <a:pPr marL="0" indent="0" algn="ctr">
              <a:buNone/>
            </a:pPr>
            <a:r>
              <a:rPr lang="en-US" sz="4800" dirty="0" smtClean="0">
                <a:solidFill>
                  <a:schemeClr val="bg1"/>
                </a:solidFill>
              </a:rPr>
              <a:t>Show The Thing </a:t>
            </a:r>
            <a:endParaRPr lang="en-US" sz="4800" dirty="0">
              <a:solidFill>
                <a:schemeClr val="bg1"/>
              </a:solidFill>
            </a:endParaRPr>
          </a:p>
        </p:txBody>
      </p:sp>
      <p:sp>
        <p:nvSpPr>
          <p:cNvPr id="2" name="Slide Number Placeholder 1"/>
          <p:cNvSpPr>
            <a:spLocks noGrp="1"/>
          </p:cNvSpPr>
          <p:nvPr>
            <p:ph type="sldNum" sz="quarter" idx="12"/>
          </p:nvPr>
        </p:nvSpPr>
        <p:spPr/>
        <p:txBody>
          <a:bodyPr/>
          <a:lstStyle/>
          <a:p>
            <a:fld id="{150819AE-02FA-3749-BFC2-030922A62D98}" type="slidenum">
              <a:rPr lang="en-US" smtClean="0"/>
              <a:t>37</a:t>
            </a:fld>
            <a:endParaRPr lang="en-US" dirty="0"/>
          </a:p>
        </p:txBody>
      </p:sp>
    </p:spTree>
    <p:extLst>
      <p:ext uri="{BB962C8B-B14F-4D97-AF65-F5344CB8AC3E}">
        <p14:creationId xmlns:p14="http://schemas.microsoft.com/office/powerpoint/2010/main" val="48053629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508760"/>
            <a:ext cx="12192000" cy="4311394"/>
          </a:xfrm>
          <a:prstGeom prst="rect">
            <a:avLst/>
          </a:prstGeom>
          <a:solidFill>
            <a:srgbClr val="306EA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538231" y="1714501"/>
            <a:ext cx="5422392" cy="2935320"/>
          </a:xfrm>
          <a:solidFill>
            <a:srgbClr val="306EA5"/>
          </a:solidFill>
        </p:spPr>
        <p:txBody>
          <a:bodyPr>
            <a:normAutofit/>
          </a:bodyPr>
          <a:lstStyle/>
          <a:p>
            <a:pPr marL="0" indent="0">
              <a:buNone/>
            </a:pPr>
            <a:r>
              <a:rPr lang="en-US" b="1" dirty="0" smtClean="0">
                <a:solidFill>
                  <a:schemeClr val="accent4"/>
                </a:solidFill>
              </a:rPr>
              <a:t>Sweat and Toil</a:t>
            </a:r>
          </a:p>
          <a:p>
            <a:r>
              <a:rPr lang="en-US" b="1" dirty="0" smtClean="0">
                <a:solidFill>
                  <a:schemeClr val="bg1"/>
                </a:solidFill>
              </a:rPr>
              <a:t>Monthly Data Users &gt; Web Traffic</a:t>
            </a:r>
          </a:p>
          <a:p>
            <a:r>
              <a:rPr lang="en-US" b="1" dirty="0" smtClean="0">
                <a:solidFill>
                  <a:schemeClr val="bg1"/>
                </a:solidFill>
              </a:rPr>
              <a:t>Three tools built using this data.</a:t>
            </a:r>
            <a:endParaRPr lang="en-US" dirty="0">
              <a:solidFill>
                <a:schemeClr val="bg1"/>
              </a:solidFill>
            </a:endParaRPr>
          </a:p>
        </p:txBody>
      </p:sp>
      <p:sp>
        <p:nvSpPr>
          <p:cNvPr id="4" name="Slide Number Placeholder 3"/>
          <p:cNvSpPr>
            <a:spLocks noGrp="1"/>
          </p:cNvSpPr>
          <p:nvPr>
            <p:ph type="sldNum" sz="quarter" idx="12"/>
          </p:nvPr>
        </p:nvSpPr>
        <p:spPr/>
        <p:txBody>
          <a:bodyPr/>
          <a:lstStyle/>
          <a:p>
            <a:fld id="{150819AE-02FA-3749-BFC2-030922A62D98}" type="slidenum">
              <a:rPr lang="en-US" smtClean="0"/>
              <a:t>38</a:t>
            </a:fld>
            <a:endParaRPr lang="en-US" dirty="0"/>
          </a:p>
        </p:txBody>
      </p:sp>
      <p:sp>
        <p:nvSpPr>
          <p:cNvPr id="5" name="Title 4"/>
          <p:cNvSpPr>
            <a:spLocks noGrp="1"/>
          </p:cNvSpPr>
          <p:nvPr>
            <p:ph type="title"/>
          </p:nvPr>
        </p:nvSpPr>
        <p:spPr>
          <a:xfrm>
            <a:off x="0" y="309402"/>
            <a:ext cx="12192000" cy="959704"/>
          </a:xfrm>
        </p:spPr>
        <p:txBody>
          <a:bodyPr/>
          <a:lstStyle/>
          <a:p>
            <a:pPr algn="ctr"/>
            <a:r>
              <a:rPr lang="en-US" dirty="0" smtClean="0"/>
              <a:t>So Far</a:t>
            </a:r>
            <a:endParaRPr lang="en-US" dirty="0"/>
          </a:p>
        </p:txBody>
      </p:sp>
      <p:sp>
        <p:nvSpPr>
          <p:cNvPr id="6" name="Content Placeholder 5"/>
          <p:cNvSpPr>
            <a:spLocks noGrp="1"/>
          </p:cNvSpPr>
          <p:nvPr>
            <p:ph idx="13"/>
          </p:nvPr>
        </p:nvSpPr>
        <p:spPr>
          <a:xfrm>
            <a:off x="5975863" y="1714500"/>
            <a:ext cx="5422392" cy="2935321"/>
          </a:xfrm>
          <a:solidFill>
            <a:srgbClr val="306EA5"/>
          </a:solidFill>
        </p:spPr>
        <p:txBody>
          <a:bodyPr>
            <a:normAutofit/>
          </a:bodyPr>
          <a:lstStyle/>
          <a:p>
            <a:pPr marL="0" indent="0">
              <a:buNone/>
            </a:pPr>
            <a:r>
              <a:rPr lang="en-US" b="1" dirty="0" smtClean="0">
                <a:solidFill>
                  <a:schemeClr val="accent4"/>
                </a:solidFill>
              </a:rPr>
              <a:t>CENSUS CitySDK</a:t>
            </a:r>
          </a:p>
          <a:p>
            <a:r>
              <a:rPr lang="en-US" b="1" dirty="0" smtClean="0">
                <a:solidFill>
                  <a:schemeClr val="bg1"/>
                </a:solidFill>
              </a:rPr>
              <a:t>Over 10 civic solutions built using </a:t>
            </a:r>
            <a:r>
              <a:rPr lang="en-US" b="1" dirty="0" err="1" smtClean="0">
                <a:solidFill>
                  <a:schemeClr val="bg1"/>
                </a:solidFill>
              </a:rPr>
              <a:t>CitySDK</a:t>
            </a:r>
            <a:endParaRPr lang="en-US" b="1" dirty="0" smtClean="0">
              <a:solidFill>
                <a:schemeClr val="bg1"/>
              </a:solidFill>
            </a:endParaRPr>
          </a:p>
          <a:p>
            <a:r>
              <a:rPr lang="en-US" b="1" dirty="0" smtClean="0">
                <a:solidFill>
                  <a:schemeClr val="bg1"/>
                </a:solidFill>
              </a:rPr>
              <a:t>Positive User Feedback</a:t>
            </a:r>
            <a:endParaRPr lang="en-US" dirty="0">
              <a:solidFill>
                <a:schemeClr val="bg1"/>
              </a:solidFill>
            </a:endParaRPr>
          </a:p>
        </p:txBody>
      </p:sp>
      <p:sp>
        <p:nvSpPr>
          <p:cNvPr id="7" name="Content Placeholder 2"/>
          <p:cNvSpPr txBox="1">
            <a:spLocks/>
          </p:cNvSpPr>
          <p:nvPr/>
        </p:nvSpPr>
        <p:spPr>
          <a:xfrm>
            <a:off x="0" y="4752691"/>
            <a:ext cx="12192000" cy="964593"/>
          </a:xfrm>
          <a:prstGeom prst="rect">
            <a:avLst/>
          </a:prstGeom>
          <a:solidFill>
            <a:srgbClr val="306EA5"/>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b="0" i="0" kern="1200" baseline="0">
                <a:solidFill>
                  <a:srgbClr val="306EA5"/>
                </a:solidFill>
                <a:latin typeface="DIN Alternate" charset="0"/>
                <a:ea typeface="DIN Alternate" charset="0"/>
                <a:cs typeface="DIN Alternate" charset="0"/>
              </a:defRPr>
            </a:lvl1pPr>
            <a:lvl2pPr marL="685800" indent="-228600" algn="l" defTabSz="914400" rtl="0" eaLnBrk="1" latinLnBrk="0" hangingPunct="1">
              <a:lnSpc>
                <a:spcPct val="90000"/>
              </a:lnSpc>
              <a:spcBef>
                <a:spcPts val="500"/>
              </a:spcBef>
              <a:buFont typeface="Arial" panose="020B0604020202020204" pitchFamily="34" charset="0"/>
              <a:buChar char="•"/>
              <a:defRPr sz="3200" b="0" i="0" kern="1200">
                <a:solidFill>
                  <a:schemeClr val="bg1"/>
                </a:solidFill>
                <a:latin typeface="DIN Alternate" charset="0"/>
                <a:ea typeface="DIN Alternate" charset="0"/>
                <a:cs typeface="DIN Alternate"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bg1"/>
                </a:solidFill>
                <a:latin typeface="DIN Alternate" charset="0"/>
                <a:ea typeface="DIN Alternate" charset="0"/>
                <a:cs typeface="DIN Alternate"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DIN Alternate" charset="0"/>
                <a:ea typeface="DIN Alternate" charset="0"/>
                <a:cs typeface="DIN Alternate"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DIN Alternate" charset="0"/>
                <a:ea typeface="DIN Alternate" charset="0"/>
                <a:cs typeface="DIN Alternate"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b="1" dirty="0" smtClean="0">
                <a:solidFill>
                  <a:schemeClr val="accent4"/>
                </a:solidFill>
              </a:rPr>
              <a:t>MIDAAS</a:t>
            </a:r>
            <a:r>
              <a:rPr lang="en-US" b="1" dirty="0" smtClean="0">
                <a:solidFill>
                  <a:schemeClr val="bg1"/>
                </a:solidFill>
              </a:rPr>
              <a:t>: Hack The Pay Gap Initiative</a:t>
            </a:r>
          </a:p>
        </p:txBody>
      </p:sp>
    </p:spTree>
    <p:extLst>
      <p:ext uri="{BB962C8B-B14F-4D97-AF65-F5344CB8AC3E}">
        <p14:creationId xmlns:p14="http://schemas.microsoft.com/office/powerpoint/2010/main" val="1822057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508760"/>
            <a:ext cx="12192000" cy="4311394"/>
          </a:xfrm>
          <a:prstGeom prst="rect">
            <a:avLst/>
          </a:prstGeom>
          <a:solidFill>
            <a:srgbClr val="306EA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solidFill>
            <a:srgbClr val="306EA5"/>
          </a:solidFill>
        </p:spPr>
        <p:txBody>
          <a:bodyPr>
            <a:normAutofit/>
          </a:bodyPr>
          <a:lstStyle/>
          <a:p>
            <a:pPr marL="0" indent="0">
              <a:buNone/>
            </a:pPr>
            <a:r>
              <a:rPr lang="en-US" b="1" dirty="0" smtClean="0">
                <a:solidFill>
                  <a:schemeClr val="accent4"/>
                </a:solidFill>
              </a:rPr>
              <a:t>Sweat and Toil</a:t>
            </a:r>
          </a:p>
          <a:p>
            <a:r>
              <a:rPr lang="en-US" b="1" dirty="0" smtClean="0">
                <a:solidFill>
                  <a:schemeClr val="bg1"/>
                </a:solidFill>
              </a:rPr>
              <a:t>2016 </a:t>
            </a:r>
            <a:r>
              <a:rPr lang="en-US" dirty="0">
                <a:solidFill>
                  <a:schemeClr val="bg1"/>
                </a:solidFill>
              </a:rPr>
              <a:t>Department of </a:t>
            </a:r>
            <a:r>
              <a:rPr lang="en-US" dirty="0" smtClean="0">
                <a:solidFill>
                  <a:schemeClr val="bg1"/>
                </a:solidFill>
              </a:rPr>
              <a:t>Labor‘s </a:t>
            </a:r>
            <a:r>
              <a:rPr lang="en-US" b="1" dirty="0" smtClean="0">
                <a:solidFill>
                  <a:schemeClr val="bg1"/>
                </a:solidFill>
              </a:rPr>
              <a:t>Innovation Award.</a:t>
            </a:r>
          </a:p>
          <a:p>
            <a:endParaRPr lang="en-US" b="1" dirty="0" smtClean="0">
              <a:solidFill>
                <a:schemeClr val="bg1"/>
              </a:solidFill>
            </a:endParaRPr>
          </a:p>
          <a:p>
            <a:pPr marL="0" indent="0">
              <a:buNone/>
            </a:pPr>
            <a:r>
              <a:rPr lang="en-US" b="1" dirty="0" smtClean="0">
                <a:solidFill>
                  <a:schemeClr val="accent4"/>
                </a:solidFill>
              </a:rPr>
              <a:t>MIDAAS</a:t>
            </a:r>
            <a:endParaRPr lang="en-US" b="1" dirty="0">
              <a:solidFill>
                <a:schemeClr val="accent4"/>
              </a:solidFill>
            </a:endParaRPr>
          </a:p>
          <a:p>
            <a:r>
              <a:rPr lang="en-US" b="1" dirty="0">
                <a:solidFill>
                  <a:schemeClr val="bg1"/>
                </a:solidFill>
              </a:rPr>
              <a:t>2016 </a:t>
            </a:r>
            <a:r>
              <a:rPr lang="en-US" b="1" dirty="0" smtClean="0">
                <a:solidFill>
                  <a:schemeClr val="bg1"/>
                </a:solidFill>
              </a:rPr>
              <a:t>Nominee </a:t>
            </a:r>
            <a:r>
              <a:rPr lang="en-US" b="1" dirty="0" err="1" smtClean="0">
                <a:solidFill>
                  <a:schemeClr val="bg1"/>
                </a:solidFill>
              </a:rPr>
              <a:t>Fedscoop</a:t>
            </a:r>
            <a:r>
              <a:rPr lang="en-US" b="1" dirty="0" smtClean="0">
                <a:solidFill>
                  <a:schemeClr val="bg1"/>
                </a:solidFill>
              </a:rPr>
              <a:t> Innovation</a:t>
            </a:r>
            <a:r>
              <a:rPr lang="en-US" dirty="0" smtClean="0">
                <a:solidFill>
                  <a:schemeClr val="bg1"/>
                </a:solidFill>
              </a:rPr>
              <a:t> Of The Year</a:t>
            </a:r>
            <a:r>
              <a:rPr lang="en-US" b="1" dirty="0" smtClean="0">
                <a:solidFill>
                  <a:schemeClr val="bg1"/>
                </a:solidFill>
              </a:rPr>
              <a:t>.</a:t>
            </a:r>
            <a:endParaRPr lang="en-US" dirty="0">
              <a:solidFill>
                <a:schemeClr val="bg1"/>
              </a:solidFill>
            </a:endParaRPr>
          </a:p>
          <a:p>
            <a:endParaRPr lang="en-US" dirty="0">
              <a:solidFill>
                <a:schemeClr val="bg1"/>
              </a:solidFill>
            </a:endParaRPr>
          </a:p>
        </p:txBody>
      </p:sp>
      <p:sp>
        <p:nvSpPr>
          <p:cNvPr id="4" name="Slide Number Placeholder 3"/>
          <p:cNvSpPr>
            <a:spLocks noGrp="1"/>
          </p:cNvSpPr>
          <p:nvPr>
            <p:ph type="sldNum" sz="quarter" idx="12"/>
          </p:nvPr>
        </p:nvSpPr>
        <p:spPr/>
        <p:txBody>
          <a:bodyPr/>
          <a:lstStyle/>
          <a:p>
            <a:fld id="{150819AE-02FA-3749-BFC2-030922A62D98}" type="slidenum">
              <a:rPr lang="en-US" smtClean="0"/>
              <a:t>39</a:t>
            </a:fld>
            <a:endParaRPr lang="en-US" dirty="0"/>
          </a:p>
        </p:txBody>
      </p:sp>
      <p:sp>
        <p:nvSpPr>
          <p:cNvPr id="5" name="Title 4"/>
          <p:cNvSpPr>
            <a:spLocks noGrp="1"/>
          </p:cNvSpPr>
          <p:nvPr>
            <p:ph type="title"/>
          </p:nvPr>
        </p:nvSpPr>
        <p:spPr>
          <a:xfrm>
            <a:off x="0" y="309402"/>
            <a:ext cx="12192000" cy="959704"/>
          </a:xfrm>
        </p:spPr>
        <p:txBody>
          <a:bodyPr/>
          <a:lstStyle/>
          <a:p>
            <a:pPr algn="ctr"/>
            <a:r>
              <a:rPr lang="en-US" dirty="0" smtClean="0"/>
              <a:t>So Far</a:t>
            </a:r>
            <a:endParaRPr lang="en-US" dirty="0"/>
          </a:p>
        </p:txBody>
      </p:sp>
      <p:sp>
        <p:nvSpPr>
          <p:cNvPr id="6" name="Content Placeholder 5"/>
          <p:cNvSpPr>
            <a:spLocks noGrp="1"/>
          </p:cNvSpPr>
          <p:nvPr>
            <p:ph idx="13"/>
          </p:nvPr>
        </p:nvSpPr>
        <p:spPr>
          <a:solidFill>
            <a:srgbClr val="306EA5"/>
          </a:solidFill>
        </p:spPr>
        <p:txBody>
          <a:bodyPr>
            <a:normAutofit/>
          </a:bodyPr>
          <a:lstStyle/>
          <a:p>
            <a:pPr marL="0" indent="0">
              <a:buNone/>
            </a:pPr>
            <a:r>
              <a:rPr lang="en-US" b="1" dirty="0" smtClean="0">
                <a:solidFill>
                  <a:schemeClr val="accent4"/>
                </a:solidFill>
              </a:rPr>
              <a:t>CENSUS CitySDK</a:t>
            </a:r>
          </a:p>
          <a:p>
            <a:r>
              <a:rPr lang="en-US" b="1" dirty="0">
                <a:solidFill>
                  <a:schemeClr val="bg1"/>
                </a:solidFill>
              </a:rPr>
              <a:t>2016 </a:t>
            </a:r>
            <a:r>
              <a:rPr lang="en-US" dirty="0">
                <a:solidFill>
                  <a:schemeClr val="bg1"/>
                </a:solidFill>
              </a:rPr>
              <a:t>Department of Commerce Gold medal</a:t>
            </a:r>
          </a:p>
          <a:p>
            <a:r>
              <a:rPr lang="en-US" b="1" dirty="0" smtClean="0">
                <a:solidFill>
                  <a:schemeClr val="bg1"/>
                </a:solidFill>
              </a:rPr>
              <a:t>2016 Best </a:t>
            </a:r>
            <a:r>
              <a:rPr lang="en-US" b="1" dirty="0">
                <a:solidFill>
                  <a:schemeClr val="bg1"/>
                </a:solidFill>
              </a:rPr>
              <a:t>Data API Award</a:t>
            </a:r>
            <a:r>
              <a:rPr lang="en-US" dirty="0">
                <a:solidFill>
                  <a:schemeClr val="bg1"/>
                </a:solidFill>
              </a:rPr>
              <a:t>, </a:t>
            </a:r>
            <a:r>
              <a:rPr lang="en-US" dirty="0" smtClean="0">
                <a:solidFill>
                  <a:schemeClr val="bg1"/>
                </a:solidFill>
              </a:rPr>
              <a:t>API:World</a:t>
            </a:r>
            <a:endParaRPr lang="en-US" dirty="0">
              <a:solidFill>
                <a:schemeClr val="bg1"/>
              </a:solidFill>
            </a:endParaRPr>
          </a:p>
          <a:p>
            <a:r>
              <a:rPr lang="en-US" b="1" dirty="0" smtClean="0">
                <a:solidFill>
                  <a:schemeClr val="bg1"/>
                </a:solidFill>
              </a:rPr>
              <a:t>2015 Fedscoop Innovation </a:t>
            </a:r>
            <a:r>
              <a:rPr lang="en-US" b="1" dirty="0">
                <a:solidFill>
                  <a:schemeClr val="bg1"/>
                </a:solidFill>
              </a:rPr>
              <a:t>Of The </a:t>
            </a:r>
            <a:r>
              <a:rPr lang="en-US" b="1" dirty="0" smtClean="0">
                <a:solidFill>
                  <a:schemeClr val="bg1"/>
                </a:solidFill>
              </a:rPr>
              <a:t>Year</a:t>
            </a:r>
            <a:endParaRPr lang="en-US" dirty="0">
              <a:solidFill>
                <a:schemeClr val="bg1"/>
              </a:solidFill>
            </a:endParaRPr>
          </a:p>
          <a:p>
            <a:endParaRPr lang="en-US" dirty="0">
              <a:solidFill>
                <a:schemeClr val="bg1"/>
              </a:solidFill>
            </a:endParaRPr>
          </a:p>
        </p:txBody>
      </p:sp>
    </p:spTree>
    <p:extLst>
      <p:ext uri="{BB962C8B-B14F-4D97-AF65-F5344CB8AC3E}">
        <p14:creationId xmlns:p14="http://schemas.microsoft.com/office/powerpoint/2010/main" val="110646067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50819AE-02FA-3749-BFC2-030922A62D98}" type="slidenum">
              <a:rPr lang="en-US" smtClean="0"/>
              <a:t>4</a:t>
            </a:fld>
            <a:endParaRPr lang="en-US" dirty="0"/>
          </a:p>
        </p:txBody>
      </p:sp>
      <p:sp>
        <p:nvSpPr>
          <p:cNvPr id="3" name="Title 2"/>
          <p:cNvSpPr>
            <a:spLocks noGrp="1"/>
          </p:cNvSpPr>
          <p:nvPr>
            <p:ph type="title"/>
          </p:nvPr>
        </p:nvSpPr>
        <p:spPr/>
        <p:txBody>
          <a:bodyPr/>
          <a:lstStyle/>
          <a:p>
            <a:r>
              <a:rPr lang="en-US" dirty="0" smtClean="0"/>
              <a:t>The Reality</a:t>
            </a:r>
            <a:endParaRPr lang="en-US" dirty="0"/>
          </a:p>
        </p:txBody>
      </p:sp>
      <p:sp>
        <p:nvSpPr>
          <p:cNvPr id="4" name="Text Placeholder 3"/>
          <p:cNvSpPr>
            <a:spLocks noGrp="1"/>
          </p:cNvSpPr>
          <p:nvPr>
            <p:ph type="body" sz="quarter" idx="13"/>
          </p:nvPr>
        </p:nvSpPr>
        <p:spPr>
          <a:xfrm>
            <a:off x="1947150" y="2882384"/>
            <a:ext cx="8819910" cy="826143"/>
          </a:xfrm>
        </p:spPr>
        <p:txBody>
          <a:bodyPr>
            <a:norm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smtClean="0"/>
              <a:t>APIs: Sweat and Toil, CitySDK, MIDAAS</a:t>
            </a:r>
            <a:endParaRPr lang="en-US" dirty="0"/>
          </a:p>
        </p:txBody>
      </p:sp>
      <p:sp>
        <p:nvSpPr>
          <p:cNvPr id="5" name="Text Placeholder 4"/>
          <p:cNvSpPr>
            <a:spLocks noGrp="1"/>
          </p:cNvSpPr>
          <p:nvPr>
            <p:ph type="body" sz="quarter" idx="14"/>
          </p:nvPr>
        </p:nvSpPr>
        <p:spPr>
          <a:xfrm>
            <a:off x="1999026" y="3847259"/>
            <a:ext cx="7487874" cy="826143"/>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smtClean="0"/>
              <a:t>Lessons</a:t>
            </a:r>
            <a:endParaRPr lang="en-US" dirty="0"/>
          </a:p>
        </p:txBody>
      </p:sp>
    </p:spTree>
    <p:extLst>
      <p:ext uri="{BB962C8B-B14F-4D97-AF65-F5344CB8AC3E}">
        <p14:creationId xmlns:p14="http://schemas.microsoft.com/office/powerpoint/2010/main" val="339770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mph" presetSubtype="2" fill="hold" nodeType="afterEffect">
                                  <p:stCondLst>
                                    <p:cond delay="5000"/>
                                  </p:stCondLst>
                                  <p:childTnLst>
                                    <p:animClr clrSpc="rgb" dir="cw">
                                      <p:cBhvr override="childStyle">
                                        <p:cTn id="6" dur="500" fill="hold"/>
                                        <p:tgtEl>
                                          <p:spTgt spid="3"/>
                                        </p:tgtEl>
                                        <p:attrNameLst>
                                          <p:attrName>style.color</p:attrName>
                                        </p:attrNameLst>
                                      </p:cBhvr>
                                      <p:to>
                                        <a:schemeClr val="accent2"/>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Thank you</a:t>
            </a:r>
            <a:endParaRPr lang="en-US" dirty="0"/>
          </a:p>
        </p:txBody>
      </p:sp>
      <p:sp>
        <p:nvSpPr>
          <p:cNvPr id="3" name="Subtitle 2"/>
          <p:cNvSpPr>
            <a:spLocks noGrp="1"/>
          </p:cNvSpPr>
          <p:nvPr>
            <p:ph type="subTitle" idx="1"/>
          </p:nvPr>
        </p:nvSpPr>
        <p:spPr>
          <a:xfrm>
            <a:off x="194553" y="4804116"/>
            <a:ext cx="4468887" cy="589729"/>
          </a:xfrm>
        </p:spPr>
        <p:txBody>
          <a:bodyPr>
            <a:normAutofit/>
          </a:bodyPr>
          <a:lstStyle/>
          <a:p>
            <a:r>
              <a:rPr lang="en-US" dirty="0" smtClean="0"/>
              <a:t>tyronewagrandison@gmail.com</a:t>
            </a:r>
            <a:endParaRPr lang="en-US" dirty="0"/>
          </a:p>
        </p:txBody>
      </p:sp>
    </p:spTree>
    <p:extLst>
      <p:ext uri="{BB962C8B-B14F-4D97-AF65-F5344CB8AC3E}">
        <p14:creationId xmlns:p14="http://schemas.microsoft.com/office/powerpoint/2010/main" val="125397542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306EA5"/>
        </a:solidFill>
        <a:effectLst/>
      </p:bgPr>
    </p:bg>
    <p:spTree>
      <p:nvGrpSpPr>
        <p:cNvPr id="1" name=""/>
        <p:cNvGrpSpPr/>
        <p:nvPr/>
      </p:nvGrpSpPr>
      <p:grpSpPr>
        <a:xfrm>
          <a:off x="0" y="0"/>
          <a:ext cx="0" cy="0"/>
          <a:chOff x="0" y="0"/>
          <a:chExt cx="0" cy="0"/>
        </a:xfrm>
      </p:grpSpPr>
      <p:sp>
        <p:nvSpPr>
          <p:cNvPr id="321" name="Rectangle 320"/>
          <p:cNvSpPr/>
          <p:nvPr/>
        </p:nvSpPr>
        <p:spPr>
          <a:xfrm>
            <a:off x="3810000" y="3105835"/>
            <a:ext cx="4572000" cy="1938992"/>
          </a:xfrm>
          <a:prstGeom prst="rect">
            <a:avLst/>
          </a:prstGeom>
        </p:spPr>
        <p:txBody>
          <a:bodyPr>
            <a:spAutoFit/>
          </a:bodyPr>
          <a:lstStyle/>
          <a:p>
            <a:r>
              <a:rPr lang="en-US" sz="4000" dirty="0">
                <a:solidFill>
                  <a:schemeClr val="bg1"/>
                </a:solidFill>
                <a:latin typeface="Helvetica Neue Thin" charset="0"/>
                <a:ea typeface="Helvetica Neue Thin" charset="0"/>
                <a:cs typeface="Helvetica Neue Thin" charset="0"/>
              </a:rPr>
              <a:t>government takes on the hardest, inelastic problems</a:t>
            </a:r>
          </a:p>
        </p:txBody>
      </p:sp>
      <p:sp>
        <p:nvSpPr>
          <p:cNvPr id="5" name="Slide Number Placeholder 1"/>
          <p:cNvSpPr>
            <a:spLocks noGrp="1"/>
          </p:cNvSpPr>
          <p:nvPr>
            <p:ph type="sldNum" sz="quarter" idx="12"/>
          </p:nvPr>
        </p:nvSpPr>
        <p:spPr>
          <a:xfrm>
            <a:off x="8939784" y="6356350"/>
            <a:ext cx="2743200" cy="365125"/>
          </a:xfrm>
        </p:spPr>
        <p:txBody>
          <a:bodyPr/>
          <a:lstStyle/>
          <a:p>
            <a:r>
              <a:rPr lang="en-US" dirty="0"/>
              <a:t>5</a:t>
            </a:r>
          </a:p>
        </p:txBody>
      </p:sp>
    </p:spTree>
    <p:extLst>
      <p:ext uri="{BB962C8B-B14F-4D97-AF65-F5344CB8AC3E}">
        <p14:creationId xmlns:p14="http://schemas.microsoft.com/office/powerpoint/2010/main" val="40377019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306EA5"/>
        </a:solidFill>
        <a:effectLst/>
      </p:bgPr>
    </p:bg>
    <p:spTree>
      <p:nvGrpSpPr>
        <p:cNvPr id="1" name=""/>
        <p:cNvGrpSpPr/>
        <p:nvPr/>
      </p:nvGrpSpPr>
      <p:grpSpPr>
        <a:xfrm>
          <a:off x="0" y="0"/>
          <a:ext cx="0" cy="0"/>
          <a:chOff x="0" y="0"/>
          <a:chExt cx="0" cy="0"/>
        </a:xfrm>
      </p:grpSpPr>
      <p:sp>
        <p:nvSpPr>
          <p:cNvPr id="4" name="Freeform 3"/>
          <p:cNvSpPr/>
          <p:nvPr/>
        </p:nvSpPr>
        <p:spPr>
          <a:xfrm rot="21441311">
            <a:off x="1159479" y="2189024"/>
            <a:ext cx="9559635" cy="4847928"/>
          </a:xfrm>
          <a:custGeom>
            <a:avLst/>
            <a:gdLst>
              <a:gd name="connsiteX0" fmla="*/ 0 w 7581207"/>
              <a:gd name="connsiteY0" fmla="*/ 2613207 h 2812712"/>
              <a:gd name="connsiteX1" fmla="*/ 814647 w 7581207"/>
              <a:gd name="connsiteY1" fmla="*/ 2596581 h 2812712"/>
              <a:gd name="connsiteX2" fmla="*/ 1778924 w 7581207"/>
              <a:gd name="connsiteY2" fmla="*/ 2081192 h 2812712"/>
              <a:gd name="connsiteX3" fmla="*/ 3092335 w 7581207"/>
              <a:gd name="connsiteY3" fmla="*/ 252392 h 2812712"/>
              <a:gd name="connsiteX4" fmla="*/ 4389120 w 7581207"/>
              <a:gd name="connsiteY4" fmla="*/ 202516 h 2812712"/>
              <a:gd name="connsiteX5" fmla="*/ 5370022 w 7581207"/>
              <a:gd name="connsiteY5" fmla="*/ 1998065 h 2812712"/>
              <a:gd name="connsiteX6" fmla="*/ 7581207 w 7581207"/>
              <a:gd name="connsiteY6" fmla="*/ 2812712 h 2812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81207" h="2812712">
                <a:moveTo>
                  <a:pt x="0" y="2613207"/>
                </a:moveTo>
                <a:cubicBezTo>
                  <a:pt x="259080" y="2649228"/>
                  <a:pt x="518160" y="2685250"/>
                  <a:pt x="814647" y="2596581"/>
                </a:cubicBezTo>
                <a:cubicBezTo>
                  <a:pt x="1111134" y="2507912"/>
                  <a:pt x="1399309" y="2471890"/>
                  <a:pt x="1778924" y="2081192"/>
                </a:cubicBezTo>
                <a:cubicBezTo>
                  <a:pt x="2158539" y="1690494"/>
                  <a:pt x="2657302" y="565505"/>
                  <a:pt x="3092335" y="252392"/>
                </a:cubicBezTo>
                <a:cubicBezTo>
                  <a:pt x="3527368" y="-60721"/>
                  <a:pt x="4009506" y="-88429"/>
                  <a:pt x="4389120" y="202516"/>
                </a:cubicBezTo>
                <a:cubicBezTo>
                  <a:pt x="4768734" y="493461"/>
                  <a:pt x="4838008" y="1563032"/>
                  <a:pt x="5370022" y="1998065"/>
                </a:cubicBezTo>
                <a:cubicBezTo>
                  <a:pt x="5902036" y="2433098"/>
                  <a:pt x="7581207" y="2812712"/>
                  <a:pt x="7581207" y="2812712"/>
                </a:cubicBezTo>
              </a:path>
            </a:pathLst>
          </a:custGeom>
          <a:solidFill>
            <a:schemeClr val="bg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4716563" y="647175"/>
            <a:ext cx="1994579" cy="584775"/>
          </a:xfrm>
          <a:prstGeom prst="rect">
            <a:avLst/>
          </a:prstGeom>
          <a:noFill/>
        </p:spPr>
        <p:txBody>
          <a:bodyPr wrap="square" rtlCol="0">
            <a:spAutoFit/>
          </a:bodyPr>
          <a:lstStyle/>
          <a:p>
            <a:pPr algn="r"/>
            <a:r>
              <a:rPr lang="en-US" sz="3200" dirty="0">
                <a:solidFill>
                  <a:schemeClr val="bg1"/>
                </a:solidFill>
                <a:latin typeface="Helvetica Neue Thin" charset="0"/>
                <a:ea typeface="Helvetica Neue Thin" charset="0"/>
                <a:cs typeface="Helvetica Neue Thin" charset="0"/>
              </a:rPr>
              <a:t>optimum</a:t>
            </a:r>
          </a:p>
        </p:txBody>
      </p:sp>
      <p:cxnSp>
        <p:nvCxnSpPr>
          <p:cNvPr id="7" name="Straight Arrow Connector 6"/>
          <p:cNvCxnSpPr>
            <a:stCxn id="5" idx="2"/>
          </p:cNvCxnSpPr>
          <p:nvPr/>
        </p:nvCxnSpPr>
        <p:spPr>
          <a:xfrm>
            <a:off x="5713852" y="1231949"/>
            <a:ext cx="66264" cy="862858"/>
          </a:xfrm>
          <a:prstGeom prst="straightConnector1">
            <a:avLst/>
          </a:prstGeom>
          <a:ln w="6032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8" name="Slide Number Placeholder 1"/>
          <p:cNvSpPr>
            <a:spLocks noGrp="1"/>
          </p:cNvSpPr>
          <p:nvPr>
            <p:ph type="sldNum" sz="quarter" idx="12"/>
          </p:nvPr>
        </p:nvSpPr>
        <p:spPr>
          <a:xfrm>
            <a:off x="8939784" y="6356350"/>
            <a:ext cx="2743200" cy="365125"/>
          </a:xfrm>
        </p:spPr>
        <p:txBody>
          <a:bodyPr/>
          <a:lstStyle/>
          <a:p>
            <a:r>
              <a:rPr lang="en-US" dirty="0"/>
              <a:t>6</a:t>
            </a:r>
          </a:p>
        </p:txBody>
      </p:sp>
    </p:spTree>
    <p:extLst>
      <p:ext uri="{BB962C8B-B14F-4D97-AF65-F5344CB8AC3E}">
        <p14:creationId xmlns:p14="http://schemas.microsoft.com/office/powerpoint/2010/main" val="163863371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306EA5"/>
        </a:solidFill>
        <a:effectLst/>
      </p:bgPr>
    </p:bg>
    <p:spTree>
      <p:nvGrpSpPr>
        <p:cNvPr id="1" name=""/>
        <p:cNvGrpSpPr/>
        <p:nvPr/>
      </p:nvGrpSpPr>
      <p:grpSpPr>
        <a:xfrm>
          <a:off x="0" y="0"/>
          <a:ext cx="0" cy="0"/>
          <a:chOff x="0" y="0"/>
          <a:chExt cx="0" cy="0"/>
        </a:xfrm>
      </p:grpSpPr>
      <p:cxnSp>
        <p:nvCxnSpPr>
          <p:cNvPr id="330" name="Straight Arrow Connector 329"/>
          <p:cNvCxnSpPr/>
          <p:nvPr/>
        </p:nvCxnSpPr>
        <p:spPr>
          <a:xfrm flipH="1" flipV="1">
            <a:off x="5147876" y="2008017"/>
            <a:ext cx="1194190" cy="1568535"/>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39" name="Straight Arrow Connector 338"/>
          <p:cNvCxnSpPr/>
          <p:nvPr/>
        </p:nvCxnSpPr>
        <p:spPr>
          <a:xfrm flipV="1">
            <a:off x="6343618" y="2553462"/>
            <a:ext cx="2106979" cy="1018896"/>
          </a:xfrm>
          <a:prstGeom prst="straightConnector1">
            <a:avLst/>
          </a:prstGeom>
          <a:ln w="28575">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48" name="Straight Arrow Connector 347"/>
          <p:cNvCxnSpPr/>
          <p:nvPr/>
        </p:nvCxnSpPr>
        <p:spPr>
          <a:xfrm flipH="1">
            <a:off x="5365552" y="3572359"/>
            <a:ext cx="976514" cy="2061593"/>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57" name="Straight Arrow Connector 356"/>
          <p:cNvCxnSpPr/>
          <p:nvPr/>
        </p:nvCxnSpPr>
        <p:spPr>
          <a:xfrm>
            <a:off x="6342066" y="3572359"/>
            <a:ext cx="2341270" cy="284747"/>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59" name="Straight Arrow Connector 358"/>
          <p:cNvCxnSpPr/>
          <p:nvPr/>
        </p:nvCxnSpPr>
        <p:spPr>
          <a:xfrm flipV="1">
            <a:off x="6342067" y="719052"/>
            <a:ext cx="793025" cy="2853307"/>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64" name="Straight Arrow Connector 363"/>
          <p:cNvCxnSpPr/>
          <p:nvPr/>
        </p:nvCxnSpPr>
        <p:spPr>
          <a:xfrm>
            <a:off x="6342066" y="3572358"/>
            <a:ext cx="2341270" cy="2191626"/>
          </a:xfrm>
          <a:prstGeom prst="straightConnector1">
            <a:avLst/>
          </a:prstGeom>
          <a:ln w="28575">
            <a:solidFill>
              <a:schemeClr val="bg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66" name="Straight Arrow Connector 365"/>
          <p:cNvCxnSpPr/>
          <p:nvPr/>
        </p:nvCxnSpPr>
        <p:spPr>
          <a:xfrm flipH="1" flipV="1">
            <a:off x="4443846" y="2549270"/>
            <a:ext cx="1898221" cy="1023089"/>
          </a:xfrm>
          <a:prstGeom prst="straightConnector1">
            <a:avLst/>
          </a:prstGeom>
          <a:ln w="28575">
            <a:solidFill>
              <a:schemeClr val="bg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84" name="TextBox 383"/>
          <p:cNvSpPr txBox="1"/>
          <p:nvPr/>
        </p:nvSpPr>
        <p:spPr>
          <a:xfrm>
            <a:off x="2109789" y="3528837"/>
            <a:ext cx="3438283" cy="584775"/>
          </a:xfrm>
          <a:prstGeom prst="rect">
            <a:avLst/>
          </a:prstGeom>
          <a:noFill/>
        </p:spPr>
        <p:txBody>
          <a:bodyPr wrap="square" rtlCol="0">
            <a:spAutoFit/>
          </a:bodyPr>
          <a:lstStyle/>
          <a:p>
            <a:pPr algn="r"/>
            <a:r>
              <a:rPr lang="en-US" sz="3200" dirty="0">
                <a:solidFill>
                  <a:schemeClr val="bg1"/>
                </a:solidFill>
                <a:latin typeface="Helvetica Neue Thin" charset="0"/>
                <a:ea typeface="Helvetica Neue Thin" charset="0"/>
                <a:cs typeface="Helvetica Neue Thin" charset="0"/>
              </a:rPr>
              <a:t>n-dimensional</a:t>
            </a:r>
          </a:p>
        </p:txBody>
      </p:sp>
      <p:sp>
        <p:nvSpPr>
          <p:cNvPr id="11" name="Slide Number Placeholder 1"/>
          <p:cNvSpPr>
            <a:spLocks noGrp="1"/>
          </p:cNvSpPr>
          <p:nvPr>
            <p:ph type="sldNum" sz="quarter" idx="12"/>
          </p:nvPr>
        </p:nvSpPr>
        <p:spPr>
          <a:xfrm>
            <a:off x="8939784" y="6356350"/>
            <a:ext cx="2743200" cy="365125"/>
          </a:xfrm>
        </p:spPr>
        <p:txBody>
          <a:bodyPr/>
          <a:lstStyle/>
          <a:p>
            <a:r>
              <a:rPr lang="en-US" dirty="0"/>
              <a:t>7</a:t>
            </a:r>
          </a:p>
        </p:txBody>
      </p:sp>
    </p:spTree>
    <p:extLst>
      <p:ext uri="{BB962C8B-B14F-4D97-AF65-F5344CB8AC3E}">
        <p14:creationId xmlns:p14="http://schemas.microsoft.com/office/powerpoint/2010/main" val="124437494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Slide Number Placeholder 1"/>
          <p:cNvSpPr>
            <a:spLocks noGrp="1"/>
          </p:cNvSpPr>
          <p:nvPr>
            <p:ph type="sldNum" sz="quarter" idx="12"/>
          </p:nvPr>
        </p:nvSpPr>
        <p:spPr/>
        <p:txBody>
          <a:bodyPr/>
          <a:lstStyle/>
          <a:p>
            <a:r>
              <a:rPr lang="en-US" dirty="0" smtClean="0"/>
              <a:t>8</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73801" y="742398"/>
            <a:ext cx="6570945" cy="5613952"/>
          </a:xfrm>
          <a:prstGeom prst="rect">
            <a:avLst/>
          </a:prstGeom>
        </p:spPr>
      </p:pic>
    </p:spTree>
    <p:extLst>
      <p:ext uri="{BB962C8B-B14F-4D97-AF65-F5344CB8AC3E}">
        <p14:creationId xmlns:p14="http://schemas.microsoft.com/office/powerpoint/2010/main" val="3782133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50819AE-02FA-3749-BFC2-030922A62D98}" type="slidenum">
              <a:rPr lang="en-US" smtClean="0"/>
              <a:t>9</a:t>
            </a:fld>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634740"/>
            <a:ext cx="12192000" cy="12192000"/>
          </a:xfrm>
          <a:prstGeom prst="rect">
            <a:avLst/>
          </a:prstGeom>
        </p:spPr>
      </p:pic>
    </p:spTree>
    <p:extLst>
      <p:ext uri="{BB962C8B-B14F-4D97-AF65-F5344CB8AC3E}">
        <p14:creationId xmlns:p14="http://schemas.microsoft.com/office/powerpoint/2010/main" val="1446218629"/>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15665</TotalTime>
  <Words>2702</Words>
  <Application>Microsoft Macintosh PowerPoint</Application>
  <PresentationFormat>Widescreen</PresentationFormat>
  <Paragraphs>317</Paragraphs>
  <Slides>40</Slides>
  <Notes>40</Notes>
  <HiddenSlides>0</HiddenSlides>
  <MMClips>3</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40</vt:i4>
      </vt:variant>
    </vt:vector>
  </HeadingPairs>
  <TitlesOfParts>
    <vt:vector size="45" baseType="lpstr">
      <vt:lpstr>Calibri</vt:lpstr>
      <vt:lpstr>DIN Alternate</vt:lpstr>
      <vt:lpstr>Helvetica Neue Thin</vt:lpstr>
      <vt:lpstr>Arial</vt:lpstr>
      <vt:lpstr>Office Theme</vt:lpstr>
      <vt:lpstr>Building APIs in Government for Social Good</vt:lpstr>
      <vt:lpstr>Deputy Chief Data Officer,  US Department of Commerce (2015-16)  White House Presidential Innovation Fellow, Department of Labor &amp; US Census Bureau (2014-15)</vt:lpstr>
      <vt:lpstr>PowerPoint Presentation</vt:lpstr>
      <vt:lpstr>The Reality</vt:lpstr>
      <vt:lpstr>PowerPoint Presentation</vt:lpstr>
      <vt:lpstr>PowerPoint Presentation</vt:lpstr>
      <vt:lpstr>PowerPoint Presentation</vt:lpstr>
      <vt:lpstr>PowerPoint Presentation</vt:lpstr>
      <vt:lpstr>PowerPoint Presentation</vt:lpstr>
      <vt:lpstr>Executive Order M-13-13</vt:lpstr>
      <vt:lpstr>PowerPoint Presentation</vt:lpstr>
      <vt:lpstr>PowerPoint Presentation</vt:lpstr>
      <vt:lpstr>PowerPoint Presentation</vt:lpstr>
      <vt:lpstr>The Reality</vt:lpstr>
      <vt:lpstr>Sweat and Toil  http://developer.dol.gov/others/sweat-and-toil  https://github.com/USDepartmentofLabor/Child-Labor https://github.com/USDepartmentofLabor/Child-Labor-Android</vt:lpstr>
      <vt:lpstr>PowerPoint Presentation</vt:lpstr>
      <vt:lpstr>Building the API – Step 1</vt:lpstr>
      <vt:lpstr>Building the API – Step 2</vt:lpstr>
      <vt:lpstr>Building the API – Step 3</vt:lpstr>
      <vt:lpstr>Building the API – Step 4</vt:lpstr>
      <vt:lpstr>Building the API – Step 5</vt:lpstr>
      <vt:lpstr>PowerPoint Presentation</vt:lpstr>
      <vt:lpstr>Census CitySDK   https://uscensusbureau.github.io/citysdk/   https://github.com/uscensusbureau/citysdk</vt:lpstr>
      <vt:lpstr>PowerPoint Presentation</vt:lpstr>
      <vt:lpstr>Building the API – Step 1</vt:lpstr>
      <vt:lpstr>Building the API – Step 2</vt:lpstr>
      <vt:lpstr>Building the API – Step 3</vt:lpstr>
      <vt:lpstr>Building The API – Step 4</vt:lpstr>
      <vt:lpstr>MIDAAS  https://midaas.commerce.gov   https://github.com/CommerceDataService/midaas-api</vt:lpstr>
      <vt:lpstr>PowerPoint Presentation</vt:lpstr>
      <vt:lpstr>Building the API – Step 1</vt:lpstr>
      <vt:lpstr>Building the API – Step 2</vt:lpstr>
      <vt:lpstr>Building the API – Step 3</vt:lpstr>
      <vt:lpstr>Building the API – Step 4</vt:lpstr>
      <vt:lpstr>Building the API – Step 5</vt:lpstr>
      <vt:lpstr>The Reality</vt:lpstr>
      <vt:lpstr>Summary</vt:lpstr>
      <vt:lpstr>So Far</vt:lpstr>
      <vt:lpstr>So Far</vt:lpstr>
      <vt:lpstr>Thank you</vt:lpstr>
    </vt:vector>
  </TitlesOfParts>
  <Company/>
  <LinksUpToDate>false</LinksUpToDate>
  <SharedDoc>false</SharedDoc>
  <HyperlinksChanged>false</HyperlinksChanged>
  <AppVersion>15.0026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Tonja White</dc:creator>
  <cp:lastModifiedBy>Tonja White</cp:lastModifiedBy>
  <cp:revision>314</cp:revision>
  <cp:lastPrinted>2016-09-14T14:47:16Z</cp:lastPrinted>
  <dcterms:created xsi:type="dcterms:W3CDTF">2016-04-01T21:11:52Z</dcterms:created>
  <dcterms:modified xsi:type="dcterms:W3CDTF">2016-09-14T15:44:54Z</dcterms:modified>
</cp:coreProperties>
</file>